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78" r:id="rId5"/>
    <p:sldId id="261" r:id="rId6"/>
    <p:sldId id="270" r:id="rId7"/>
    <p:sldId id="271" r:id="rId8"/>
    <p:sldId id="272" r:id="rId9"/>
    <p:sldId id="273" r:id="rId10"/>
    <p:sldId id="274" r:id="rId11"/>
    <p:sldId id="275" r:id="rId12"/>
    <p:sldId id="276" r:id="rId13"/>
    <p:sldId id="269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D8732"/>
    <a:srgbClr val="93C572"/>
    <a:srgbClr val="385723"/>
    <a:srgbClr val="057BC1"/>
    <a:srgbClr val="9DC183"/>
    <a:srgbClr val="A7C957"/>
    <a:srgbClr val="556B2F"/>
    <a:srgbClr val="009900"/>
    <a:srgbClr val="00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573" autoAdjust="0"/>
    <p:restoredTop sz="94660"/>
  </p:normalViewPr>
  <p:slideViewPr>
    <p:cSldViewPr snapToGrid="0">
      <p:cViewPr>
        <p:scale>
          <a:sx n="66" d="100"/>
          <a:sy n="66" d="100"/>
        </p:scale>
        <p:origin x="182" y="3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502ADD-47EE-B177-B5BD-2CEF1E968F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9A7A563-8DF1-3E66-EEA8-A35AE2B79A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15F041-AC03-95D1-9B09-EFC0121F22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EBD7E-FE20-4D65-B3B8-822F18AB5F4D}" type="datetimeFigureOut">
              <a:rPr lang="en-IN" smtClean="0"/>
              <a:t>21-05-2025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DB9C39-5F30-F059-FC00-2EF45991F3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CFA774-DEC7-C428-F20D-53526CC4D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5FAD2-5FB7-4AD9-8B83-53B59F0845B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374361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03A66A-A7EF-926C-9FFE-81CB18B82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D027F89-C29D-C94F-0FA9-ED3BFDBD85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DFB170-4904-B938-52CF-4E6C4797EF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EBD7E-FE20-4D65-B3B8-822F18AB5F4D}" type="datetimeFigureOut">
              <a:rPr lang="en-IN" smtClean="0"/>
              <a:t>21-05-2025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FCEE56-9790-0001-454F-51AAFA8C3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0B2DA3-86AD-43A0-97C8-E85812A3E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5FAD2-5FB7-4AD9-8B83-53B59F0845B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579049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7873805-02CB-AA0A-7788-66A335304E9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C07853A-151C-52D8-DF03-4D5E398075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806CB8-AEF1-9ED4-FF91-F42382AADD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EBD7E-FE20-4D65-B3B8-822F18AB5F4D}" type="datetimeFigureOut">
              <a:rPr lang="en-IN" smtClean="0"/>
              <a:t>21-05-2025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504AA4-EBA8-C970-DEF5-E87396B1B5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578C66-622F-278A-17DF-F5779C456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5FAD2-5FB7-4AD9-8B83-53B59F0845B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475802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C2521D-23ED-5C28-5938-033414434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427AF3-9B65-5EBE-4CDC-7913921329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0CC3BA-30FB-F670-F959-F4AE11BA90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EBD7E-FE20-4D65-B3B8-822F18AB5F4D}" type="datetimeFigureOut">
              <a:rPr lang="en-IN" smtClean="0"/>
              <a:t>21-05-2025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A5887E-0AB4-4B91-36BF-7225505BA8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3E90B8-8F70-B40A-E770-F988549CA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5FAD2-5FB7-4AD9-8B83-53B59F0845B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506046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B4E77D-3F32-A3D6-9760-2EE0B7E07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FEDF6A-0F2C-5BBE-98C7-DE4E94E675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CC3FD9-5A34-1209-DEF3-C185AAFF05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EBD7E-FE20-4D65-B3B8-822F18AB5F4D}" type="datetimeFigureOut">
              <a:rPr lang="en-IN" smtClean="0"/>
              <a:t>21-05-2025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D345E2-8878-FD4B-3347-DBA712F82D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2B419C-9D13-ECF8-68B0-43A3D180B4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5FAD2-5FB7-4AD9-8B83-53B59F0845B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176318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B4D319-ED0A-27BA-43ED-149AAA437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0AE416-3CCE-DB0D-C201-AB67EAE411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59A692-F191-2D47-43B8-C1FA2F2ADA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F41077-4193-BC40-6595-0D00E50441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EBD7E-FE20-4D65-B3B8-822F18AB5F4D}" type="datetimeFigureOut">
              <a:rPr lang="en-IN" smtClean="0"/>
              <a:t>21-05-2025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D29960-8A4B-FB62-8D68-C0988F8EC9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88A7B7-A837-E089-AB2B-CA8F14034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5FAD2-5FB7-4AD9-8B83-53B59F0845B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627712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00DB8B-A222-D02D-5545-BDCB8286EB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D56060-607D-A94C-4F43-B9B12C7858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84F1C6-ED6C-5AA5-D867-F9707F5272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6862567-C3EB-31B9-0BDB-0A5E8A3981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BFBA550-9854-0B02-C5A9-3061D9D7E14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C535258-1F2C-0B12-3B00-BA982A459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EBD7E-FE20-4D65-B3B8-822F18AB5F4D}" type="datetimeFigureOut">
              <a:rPr lang="en-IN" smtClean="0"/>
              <a:t>21-05-2025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946A18C-F719-E0C8-DBB0-C521092FAF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DF66231-4D57-0C0C-3278-1B49C5255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5FAD2-5FB7-4AD9-8B83-53B59F0845B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424184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22FD7-2348-9ECA-1B65-6468BF2B5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A8B16F-5BAD-11A2-6705-311F3B5A1D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EBD7E-FE20-4D65-B3B8-822F18AB5F4D}" type="datetimeFigureOut">
              <a:rPr lang="en-IN" smtClean="0"/>
              <a:t>21-05-2025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0C7A9B-1177-6298-021D-6B94CD171B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29AF37-5EE0-07D0-E9B7-09C16077A5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5FAD2-5FB7-4AD9-8B83-53B59F0845B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755074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3D73AE9-5066-F718-9C90-F8F7C218E5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EBD7E-FE20-4D65-B3B8-822F18AB5F4D}" type="datetimeFigureOut">
              <a:rPr lang="en-IN" smtClean="0"/>
              <a:t>21-05-2025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5B1C5D4-7F72-D684-DD13-60EB95D5F5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F8BBC1-2BEC-23D1-7672-88CB955DFB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5FAD2-5FB7-4AD9-8B83-53B59F0845B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860652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479248-50EE-7721-0DD4-795241F935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F0242F-DD34-6958-81F1-5A1CC8549B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D6CDF4-E1F5-F9ED-B500-59D4E9731D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DB4438-FBF9-43EE-373D-4A50B8B7D4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EBD7E-FE20-4D65-B3B8-822F18AB5F4D}" type="datetimeFigureOut">
              <a:rPr lang="en-IN" smtClean="0"/>
              <a:t>21-05-2025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BFFD9E-56CA-9656-DEE8-F2B939052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EDA246-A278-8CB2-403A-02C41373F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5FAD2-5FB7-4AD9-8B83-53B59F0845B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443028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68EFD0-FC01-BEE7-C7E1-03D7942313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EFD8F42-8E7F-C702-C276-D7482DFEED0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01D94B-023C-7ACE-EE86-0146F35738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22BE73-BC54-8D54-3E62-2E3B39DEF7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EBD7E-FE20-4D65-B3B8-822F18AB5F4D}" type="datetimeFigureOut">
              <a:rPr lang="en-IN" smtClean="0"/>
              <a:t>21-05-2025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A6C27E-50CD-5846-862B-0048C0CB72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30E776-82A8-9B8C-8C94-6D6DD0A6D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5FAD2-5FB7-4AD9-8B83-53B59F0845B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393358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303ABCB-88F0-2ED7-1389-C794923289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1EEEE3-C7D3-5033-F536-FA5DC37DB1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8EE2EF-35BB-0DF5-C30E-D0E3EFA093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EEBD7E-FE20-4D65-B3B8-822F18AB5F4D}" type="datetimeFigureOut">
              <a:rPr lang="en-IN" smtClean="0"/>
              <a:t>21-05-2025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5B11DC-BAE3-61DE-837F-28B74CD8F9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0DA366-235A-2887-6012-66F2E3092E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65FAD2-5FB7-4AD9-8B83-53B59F0845B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306835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4.png"/><Relationship Id="rId7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3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15.png"/><Relationship Id="rId9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microsoft.com/office/2007/relationships/hdphoto" Target="../media/hdphoto1.wdp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3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microsoft.com/office/2007/relationships/hdphoto" Target="../media/hdphoto2.wdp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5.png"/><Relationship Id="rId7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2AD8C741-E632-7F8E-AF47-33F1378805DD}"/>
              </a:ext>
            </a:extLst>
          </p:cNvPr>
          <p:cNvSpPr/>
          <p:nvPr/>
        </p:nvSpPr>
        <p:spPr>
          <a:xfrm>
            <a:off x="-1464000" y="-4131000"/>
            <a:ext cx="15120000" cy="151200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48B862E-4592-F7B2-33FB-F4A768CDD01D}"/>
              </a:ext>
            </a:extLst>
          </p:cNvPr>
          <p:cNvSpPr/>
          <p:nvPr/>
        </p:nvSpPr>
        <p:spPr>
          <a:xfrm>
            <a:off x="336000" y="-2331000"/>
            <a:ext cx="11520000" cy="115200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6ECC141-8263-6DF4-B113-5866305E2A17}"/>
              </a:ext>
            </a:extLst>
          </p:cNvPr>
          <p:cNvSpPr/>
          <p:nvPr/>
        </p:nvSpPr>
        <p:spPr>
          <a:xfrm>
            <a:off x="1776000" y="-891000"/>
            <a:ext cx="8640000" cy="86400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DF0F2ED-B2F4-223A-7F0E-5EC9D26D04E6}"/>
              </a:ext>
            </a:extLst>
          </p:cNvPr>
          <p:cNvSpPr/>
          <p:nvPr/>
        </p:nvSpPr>
        <p:spPr>
          <a:xfrm>
            <a:off x="3216000" y="549000"/>
            <a:ext cx="5760000" cy="57600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A2A8F501-D2CA-89A0-3580-2EAF98CB5713}"/>
              </a:ext>
            </a:extLst>
          </p:cNvPr>
          <p:cNvSpPr/>
          <p:nvPr/>
        </p:nvSpPr>
        <p:spPr>
          <a:xfrm>
            <a:off x="4950736" y="2287132"/>
            <a:ext cx="2290528" cy="2283736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635000">
            <a:solidFill>
              <a:schemeClr val="accent6">
                <a:lumMod val="60000"/>
                <a:lumOff val="4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015241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572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A24011D-4224-7311-617E-151FD60DAD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008B9C75-03D0-104F-3DA6-1AC24325BF83}"/>
              </a:ext>
            </a:extLst>
          </p:cNvPr>
          <p:cNvSpPr/>
          <p:nvPr/>
        </p:nvSpPr>
        <p:spPr>
          <a:xfrm>
            <a:off x="-228857" y="-139107"/>
            <a:ext cx="13062004" cy="7327900"/>
          </a:xfrm>
          <a:prstGeom prst="roundRect">
            <a:avLst>
              <a:gd name="adj" fmla="val 8281"/>
            </a:avLst>
          </a:prstGeom>
          <a:solidFill>
            <a:srgbClr val="93C57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506C910-F42F-C4B5-1B57-02C73DD8EFD7}"/>
              </a:ext>
            </a:extLst>
          </p:cNvPr>
          <p:cNvGrpSpPr/>
          <p:nvPr/>
        </p:nvGrpSpPr>
        <p:grpSpPr>
          <a:xfrm>
            <a:off x="19882" y="149898"/>
            <a:ext cx="894437" cy="818147"/>
            <a:chOff x="5482524" y="1479609"/>
            <a:chExt cx="894437" cy="818147"/>
          </a:xfrm>
        </p:grpSpPr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EC936A9F-2289-FD2B-CEE7-7355EA2E0ECD}"/>
                </a:ext>
              </a:extLst>
            </p:cNvPr>
            <p:cNvSpPr/>
            <p:nvPr/>
          </p:nvSpPr>
          <p:spPr>
            <a:xfrm>
              <a:off x="5643688" y="1520722"/>
              <a:ext cx="572111" cy="676502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402A0314-ED5A-4E6E-CE46-1373B357DF57}"/>
                </a:ext>
              </a:extLst>
            </p:cNvPr>
            <p:cNvSpPr/>
            <p:nvPr/>
          </p:nvSpPr>
          <p:spPr>
            <a:xfrm>
              <a:off x="5482524" y="1479609"/>
              <a:ext cx="894437" cy="818147"/>
            </a:xfrm>
            <a:prstGeom prst="roundRect">
              <a:avLst>
                <a:gd name="adj" fmla="val 11539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rgbClr val="385723"/>
                  </a:solidFill>
                  <a:latin typeface="Arial Black" panose="020B0A04020102020204" pitchFamily="34" charset="0"/>
                </a:rPr>
                <a:t>05</a:t>
              </a:r>
              <a:endParaRPr lang="en-IN" sz="2400" b="1" dirty="0">
                <a:solidFill>
                  <a:srgbClr val="385723"/>
                </a:solidFill>
                <a:latin typeface="Arial Black" panose="020B0A04020102020204" pitchFamily="34" charset="0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07FBB3D4-9F66-FD44-1E2C-4FFBAE0A2637}"/>
              </a:ext>
            </a:extLst>
          </p:cNvPr>
          <p:cNvSpPr txBox="1"/>
          <p:nvPr/>
        </p:nvSpPr>
        <p:spPr>
          <a:xfrm>
            <a:off x="807405" y="298429"/>
            <a:ext cx="27250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Bodoni MT" panose="02070603080606020203" pitchFamily="18" charset="0"/>
              </a:rPr>
              <a:t>Business Model.</a:t>
            </a:r>
            <a:endParaRPr lang="en-IN" sz="2400" b="1" dirty="0">
              <a:latin typeface="Bodoni MT" panose="02070603080606020203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1EC5FC7-A91E-4387-8984-AC332DC787C3}"/>
              </a:ext>
            </a:extLst>
          </p:cNvPr>
          <p:cNvSpPr txBox="1"/>
          <p:nvPr/>
        </p:nvSpPr>
        <p:spPr>
          <a:xfrm>
            <a:off x="3430242" y="282761"/>
            <a:ext cx="8940672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1.</a:t>
            </a:r>
            <a:r>
              <a:rPr lang="en-GB" sz="2000" b="1" u="sng" dirty="0"/>
              <a:t> Revenue Streams</a:t>
            </a:r>
          </a:p>
          <a:p>
            <a:r>
              <a:rPr lang="en-GB" sz="2000" dirty="0"/>
              <a:t>• Subscriptions (₹120/meal) – 65%*            • Corporate Wellness – 15%</a:t>
            </a:r>
          </a:p>
          <a:p>
            <a:r>
              <a:rPr lang="en-GB" sz="2000" dirty="0"/>
              <a:t>• Custom Health Plans – 10%                         • Instant Orders &amp; Add-ons – 10%</a:t>
            </a:r>
          </a:p>
          <a:p>
            <a:r>
              <a:rPr lang="en-GB" sz="2000" dirty="0"/>
              <a:t>Avg. User Revenue/Month = ₹7,200</a:t>
            </a:r>
          </a:p>
          <a:p>
            <a:r>
              <a:rPr lang="en-GB" sz="2000" dirty="0"/>
              <a:t>2. </a:t>
            </a:r>
            <a:r>
              <a:rPr lang="en-GB" sz="2000" b="1" u="sng" dirty="0"/>
              <a:t>Cost per Meal</a:t>
            </a:r>
          </a:p>
          <a:p>
            <a:r>
              <a:rPr lang="en-GB" sz="2000" dirty="0"/>
              <a:t>• Ingredients + Cooking: ₹45                          • Staff + Utilities: ₹15</a:t>
            </a:r>
          </a:p>
          <a:p>
            <a:r>
              <a:rPr lang="en-GB" sz="2000" dirty="0"/>
              <a:t>• Delivery + Packaging: ₹15                            • Marketing/Tech: ₹5Total </a:t>
            </a:r>
          </a:p>
          <a:p>
            <a:r>
              <a:rPr lang="en-GB" sz="2000" dirty="0"/>
              <a:t>Avg. Cost: ₹75</a:t>
            </a:r>
          </a:p>
          <a:p>
            <a:r>
              <a:rPr lang="en-GB" sz="2000" dirty="0"/>
              <a:t>3. </a:t>
            </a:r>
            <a:r>
              <a:rPr lang="en-GB" sz="2000" b="1" u="sng" dirty="0"/>
              <a:t>Profit &amp; Metrics</a:t>
            </a:r>
          </a:p>
          <a:p>
            <a:r>
              <a:rPr lang="en-GB" sz="2000" dirty="0"/>
              <a:t>• Gross Profit/User: ₹2,700                             • Margin: 37.5%</a:t>
            </a:r>
          </a:p>
          <a:p>
            <a:r>
              <a:rPr lang="en-GB" sz="2000" dirty="0"/>
              <a:t>• CLTV: ₹32,400                                                 • CAC: ₹800–₹1,000</a:t>
            </a:r>
          </a:p>
          <a:p>
            <a:r>
              <a:rPr lang="en-GB" sz="2000" dirty="0"/>
              <a:t>Profitable per user from Month 1</a:t>
            </a:r>
          </a:p>
          <a:p>
            <a:r>
              <a:rPr lang="en-GB" sz="2000" dirty="0"/>
              <a:t>4. </a:t>
            </a:r>
            <a:r>
              <a:rPr lang="en-GB" sz="2000" b="1" u="sng" dirty="0"/>
              <a:t>Year 1 Target – Patna Launch</a:t>
            </a:r>
          </a:p>
          <a:p>
            <a:r>
              <a:rPr lang="en-GB" sz="2000" dirty="0"/>
              <a:t>• 1,000 users → ₹72L/month revenue          • ₹27L/month gross profit</a:t>
            </a:r>
          </a:p>
          <a:p>
            <a:r>
              <a:rPr lang="en-GB" sz="2000" dirty="0"/>
              <a:t>• Break-even in 6–8 months</a:t>
            </a:r>
          </a:p>
          <a:p>
            <a:r>
              <a:rPr lang="en-GB" sz="2000" dirty="0"/>
              <a:t>5. </a:t>
            </a:r>
            <a:r>
              <a:rPr lang="en-GB" sz="2000" b="1" u="sng" dirty="0"/>
              <a:t>Ops Model</a:t>
            </a:r>
          </a:p>
          <a:p>
            <a:r>
              <a:rPr lang="en-GB" sz="2000" dirty="0"/>
              <a:t>• Central kitchen + local pickups                     • AI meal planning + dietician support</a:t>
            </a:r>
          </a:p>
          <a:p>
            <a:r>
              <a:rPr lang="en-GB" sz="2000" dirty="0"/>
              <a:t>• Multi-location delivery (home, office, gym)</a:t>
            </a:r>
          </a:p>
          <a:p>
            <a:r>
              <a:rPr lang="en-GB" sz="2000" dirty="0"/>
              <a:t>Subscription-driven &amp; low wastage</a:t>
            </a:r>
          </a:p>
          <a:p>
            <a:endParaRPr lang="en-GB" sz="2000" dirty="0"/>
          </a:p>
          <a:p>
            <a:r>
              <a:rPr lang="en-GB" sz="2000" dirty="0"/>
              <a:t>---Eat4Fit = Scalable, profitable, and health-focused meal delivery for Bihar.</a:t>
            </a:r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2E018F79-5650-4F0F-BB3B-8F7ABB20C838}"/>
              </a:ext>
            </a:extLst>
          </p:cNvPr>
          <p:cNvSpPr/>
          <p:nvPr/>
        </p:nvSpPr>
        <p:spPr>
          <a:xfrm rot="21321318">
            <a:off x="1540659" y="2061488"/>
            <a:ext cx="1264141" cy="2686070"/>
          </a:xfrm>
          <a:custGeom>
            <a:avLst/>
            <a:gdLst>
              <a:gd name="connsiteX0" fmla="*/ 758446 w 1063351"/>
              <a:gd name="connsiteY0" fmla="*/ 0 h 2275840"/>
              <a:gd name="connsiteX1" fmla="*/ 758446 w 1063351"/>
              <a:gd name="connsiteY1" fmla="*/ 2275840 h 2275840"/>
              <a:gd name="connsiteX2" fmla="*/ 0 w 1063351"/>
              <a:gd name="connsiteY2" fmla="*/ 1837951 h 2275840"/>
              <a:gd name="connsiteX3" fmla="*/ 24914 w 1063351"/>
              <a:gd name="connsiteY3" fmla="*/ 1796942 h 2275840"/>
              <a:gd name="connsiteX4" fmla="*/ 194761 w 1063351"/>
              <a:gd name="connsiteY4" fmla="*/ 1126163 h 2275840"/>
              <a:gd name="connsiteX5" fmla="*/ 24914 w 1063351"/>
              <a:gd name="connsiteY5" fmla="*/ 455384 h 2275840"/>
              <a:gd name="connsiteX6" fmla="*/ 10576 w 1063351"/>
              <a:gd name="connsiteY6" fmla="*/ 431783 h 2275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63351" h="2275840">
                <a:moveTo>
                  <a:pt x="758446" y="0"/>
                </a:moveTo>
                <a:cubicBezTo>
                  <a:pt x="1164986" y="704147"/>
                  <a:pt x="1164986" y="1571693"/>
                  <a:pt x="758446" y="2275840"/>
                </a:cubicBezTo>
                <a:lnTo>
                  <a:pt x="0" y="1837951"/>
                </a:lnTo>
                <a:lnTo>
                  <a:pt x="24914" y="1796942"/>
                </a:lnTo>
                <a:cubicBezTo>
                  <a:pt x="133233" y="1597544"/>
                  <a:pt x="194761" y="1369039"/>
                  <a:pt x="194761" y="1126163"/>
                </a:cubicBezTo>
                <a:cubicBezTo>
                  <a:pt x="194761" y="883287"/>
                  <a:pt x="133233" y="654782"/>
                  <a:pt x="24914" y="455384"/>
                </a:cubicBezTo>
                <a:lnTo>
                  <a:pt x="10576" y="431783"/>
                </a:lnTo>
                <a:close/>
              </a:path>
            </a:pathLst>
          </a:custGeom>
          <a:blipFill dpi="0" rotWithShape="0">
            <a:blip r:embed="rId2"/>
            <a:srcRect/>
            <a:stretch>
              <a:fillRect l="-102999" r="-102999"/>
            </a:stretch>
          </a:blip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170344" tIns="1869863" rIns="114215" bIns="1869864" numCol="1" spcCol="1270" anchor="ctr" anchorCtr="0">
            <a:noAutofit/>
          </a:bodyPr>
          <a:lstStyle/>
          <a:p>
            <a:pPr marL="0" lvl="0" indent="0" algn="ctr" defTabSz="1911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IN" sz="4300" kern="1200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14A8D97E-642E-4DB3-BD82-92DE330BAE39}"/>
              </a:ext>
            </a:extLst>
          </p:cNvPr>
          <p:cNvSpPr/>
          <p:nvPr/>
        </p:nvSpPr>
        <p:spPr>
          <a:xfrm rot="21321318">
            <a:off x="-1839850" y="4403007"/>
            <a:ext cx="1854214" cy="1482486"/>
          </a:xfrm>
          <a:custGeom>
            <a:avLst/>
            <a:gdLst>
              <a:gd name="connsiteX0" fmla="*/ 758446 w 1970935"/>
              <a:gd name="connsiteY0" fmla="*/ 0 h 1575809"/>
              <a:gd name="connsiteX1" fmla="*/ 804021 w 1970935"/>
              <a:gd name="connsiteY1" fmla="*/ 75019 h 1575809"/>
              <a:gd name="connsiteX2" fmla="*/ 1970935 w 1970935"/>
              <a:gd name="connsiteY2" fmla="*/ 695462 h 1575809"/>
              <a:gd name="connsiteX3" fmla="*/ 1970935 w 1970935"/>
              <a:gd name="connsiteY3" fmla="*/ 1575809 h 1575809"/>
              <a:gd name="connsiteX4" fmla="*/ 0 w 1970935"/>
              <a:gd name="connsiteY4" fmla="*/ 437889 h 15758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70935" h="1575809">
                <a:moveTo>
                  <a:pt x="758446" y="0"/>
                </a:moveTo>
                <a:lnTo>
                  <a:pt x="804021" y="75019"/>
                </a:lnTo>
                <a:cubicBezTo>
                  <a:pt x="1056914" y="449350"/>
                  <a:pt x="1485183" y="695462"/>
                  <a:pt x="1970935" y="695462"/>
                </a:cubicBezTo>
                <a:lnTo>
                  <a:pt x="1970935" y="1575809"/>
                </a:lnTo>
                <a:cubicBezTo>
                  <a:pt x="1157856" y="1575809"/>
                  <a:pt x="406539" y="1142036"/>
                  <a:pt x="0" y="437889"/>
                </a:cubicBezTo>
                <a:close/>
              </a:path>
            </a:pathLst>
          </a:custGeom>
          <a:blipFill dpi="0" rotWithShape="0">
            <a:blip r:embed="rId3"/>
            <a:srcRect/>
            <a:stretch>
              <a:fillRect l="-14251" r="-14251"/>
            </a:stretch>
          </a:blip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74429" tIns="3163570" rIns="2399538" bIns="562610" numCol="1" spcCol="1270" anchor="ctr" anchorCtr="0">
            <a:noAutofit/>
          </a:bodyPr>
          <a:lstStyle/>
          <a:p>
            <a:pPr marL="0" lvl="0" indent="0" algn="ctr" defTabSz="2622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IN" sz="5900" kern="1200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470ED107-3698-4D3E-A642-900B836C57DD}"/>
              </a:ext>
            </a:extLst>
          </p:cNvPr>
          <p:cNvSpPr/>
          <p:nvPr/>
        </p:nvSpPr>
        <p:spPr>
          <a:xfrm rot="21321318">
            <a:off x="-2081074" y="1436737"/>
            <a:ext cx="1854214" cy="1476742"/>
          </a:xfrm>
          <a:custGeom>
            <a:avLst/>
            <a:gdLst>
              <a:gd name="connsiteX0" fmla="*/ 1970935 w 1970935"/>
              <a:gd name="connsiteY0" fmla="*/ 0 h 1569703"/>
              <a:gd name="connsiteX1" fmla="*/ 1970935 w 1970935"/>
              <a:gd name="connsiteY1" fmla="*/ 856833 h 1569703"/>
              <a:gd name="connsiteX2" fmla="*/ 804021 w 1970935"/>
              <a:gd name="connsiteY2" fmla="*/ 1477276 h 1569703"/>
              <a:gd name="connsiteX3" fmla="*/ 747871 w 1970935"/>
              <a:gd name="connsiteY3" fmla="*/ 1569703 h 1569703"/>
              <a:gd name="connsiteX4" fmla="*/ 0 w 1970935"/>
              <a:gd name="connsiteY4" fmla="*/ 1137920 h 1569703"/>
              <a:gd name="connsiteX5" fmla="*/ 1970935 w 1970935"/>
              <a:gd name="connsiteY5" fmla="*/ 0 h 1569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70935" h="1569703">
                <a:moveTo>
                  <a:pt x="1970935" y="0"/>
                </a:moveTo>
                <a:lnTo>
                  <a:pt x="1970935" y="856833"/>
                </a:lnTo>
                <a:cubicBezTo>
                  <a:pt x="1485183" y="856833"/>
                  <a:pt x="1056914" y="1102945"/>
                  <a:pt x="804021" y="1477276"/>
                </a:cubicBezTo>
                <a:lnTo>
                  <a:pt x="747871" y="1569703"/>
                </a:lnTo>
                <a:lnTo>
                  <a:pt x="0" y="1137920"/>
                </a:lnTo>
                <a:cubicBezTo>
                  <a:pt x="406540" y="433773"/>
                  <a:pt x="1157856" y="0"/>
                  <a:pt x="1970935" y="0"/>
                </a:cubicBezTo>
                <a:close/>
              </a:path>
            </a:pathLst>
          </a:custGeom>
          <a:blipFill dpi="0" rotWithShape="0">
            <a:blip r:embed="rId4"/>
            <a:srcRect/>
            <a:stretch>
              <a:fillRect t="-37420" b="-37420"/>
            </a:stretch>
          </a:blip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74429" tIns="562610" rIns="2399538" bIns="3163570" numCol="1" spcCol="1270" anchor="ctr" anchorCtr="0">
            <a:noAutofit/>
          </a:bodyPr>
          <a:lstStyle/>
          <a:p>
            <a:pPr marL="0" lvl="0" indent="0" algn="ctr" defTabSz="2622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IN" sz="5900" kern="1200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B9FF687D-8B1E-4A77-A90D-8C32D606C328}"/>
              </a:ext>
            </a:extLst>
          </p:cNvPr>
          <p:cNvSpPr/>
          <p:nvPr/>
        </p:nvSpPr>
        <p:spPr>
          <a:xfrm rot="21321318">
            <a:off x="-116612" y="1277138"/>
            <a:ext cx="1854214" cy="1476742"/>
          </a:xfrm>
          <a:custGeom>
            <a:avLst/>
            <a:gdLst>
              <a:gd name="connsiteX0" fmla="*/ 0 w 1970935"/>
              <a:gd name="connsiteY0" fmla="*/ 0 h 1569703"/>
              <a:gd name="connsiteX1" fmla="*/ 1970935 w 1970935"/>
              <a:gd name="connsiteY1" fmla="*/ 1137920 h 1569703"/>
              <a:gd name="connsiteX2" fmla="*/ 1223065 w 1970935"/>
              <a:gd name="connsiteY2" fmla="*/ 1569703 h 1569703"/>
              <a:gd name="connsiteX3" fmla="*/ 1166914 w 1970935"/>
              <a:gd name="connsiteY3" fmla="*/ 1477276 h 1569703"/>
              <a:gd name="connsiteX4" fmla="*/ 0 w 1970935"/>
              <a:gd name="connsiteY4" fmla="*/ 856833 h 1569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70935" h="1569703">
                <a:moveTo>
                  <a:pt x="0" y="0"/>
                </a:moveTo>
                <a:cubicBezTo>
                  <a:pt x="813079" y="0"/>
                  <a:pt x="1564396" y="433773"/>
                  <a:pt x="1970935" y="1137920"/>
                </a:cubicBezTo>
                <a:lnTo>
                  <a:pt x="1223065" y="1569703"/>
                </a:lnTo>
                <a:lnTo>
                  <a:pt x="1166914" y="1477276"/>
                </a:lnTo>
                <a:cubicBezTo>
                  <a:pt x="914021" y="1102945"/>
                  <a:pt x="485752" y="856833"/>
                  <a:pt x="0" y="856833"/>
                </a:cubicBezTo>
                <a:close/>
              </a:path>
            </a:pathLst>
          </a:custGeom>
          <a:blipFill dpi="0" rotWithShape="0">
            <a:blip r:embed="rId5"/>
            <a:srcRect/>
            <a:stretch>
              <a:fillRect t="-1146" b="-1146"/>
            </a:stretch>
          </a:blip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377948" tIns="541020" rIns="952839" bIns="3141980" numCol="1" spcCol="1270" anchor="ctr" anchorCtr="0">
            <a:noAutofit/>
          </a:bodyPr>
          <a:lstStyle/>
          <a:p>
            <a:pPr marL="0" lvl="0" indent="0" algn="ctr" defTabSz="1866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IN" sz="4200" kern="120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63DD4949-AE6B-432C-A4B1-3A1C5098E452}"/>
              </a:ext>
            </a:extLst>
          </p:cNvPr>
          <p:cNvSpPr/>
          <p:nvPr/>
        </p:nvSpPr>
        <p:spPr>
          <a:xfrm rot="21321318">
            <a:off x="124612" y="4243407"/>
            <a:ext cx="1854214" cy="1482486"/>
          </a:xfrm>
          <a:custGeom>
            <a:avLst/>
            <a:gdLst>
              <a:gd name="connsiteX0" fmla="*/ 1212489 w 1970935"/>
              <a:gd name="connsiteY0" fmla="*/ 0 h 1575809"/>
              <a:gd name="connsiteX1" fmla="*/ 1970935 w 1970935"/>
              <a:gd name="connsiteY1" fmla="*/ 437889 h 1575809"/>
              <a:gd name="connsiteX2" fmla="*/ 0 w 1970935"/>
              <a:gd name="connsiteY2" fmla="*/ 1575809 h 1575809"/>
              <a:gd name="connsiteX3" fmla="*/ 0 w 1970935"/>
              <a:gd name="connsiteY3" fmla="*/ 695462 h 1575809"/>
              <a:gd name="connsiteX4" fmla="*/ 1166914 w 1970935"/>
              <a:gd name="connsiteY4" fmla="*/ 75019 h 15758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70935" h="1575809">
                <a:moveTo>
                  <a:pt x="1212489" y="0"/>
                </a:moveTo>
                <a:lnTo>
                  <a:pt x="1970935" y="437889"/>
                </a:lnTo>
                <a:cubicBezTo>
                  <a:pt x="1564395" y="1142036"/>
                  <a:pt x="813079" y="1575809"/>
                  <a:pt x="0" y="1575809"/>
                </a:cubicBezTo>
                <a:lnTo>
                  <a:pt x="0" y="695462"/>
                </a:lnTo>
                <a:cubicBezTo>
                  <a:pt x="485752" y="695462"/>
                  <a:pt x="914021" y="449350"/>
                  <a:pt x="1166914" y="75019"/>
                </a:cubicBezTo>
                <a:close/>
              </a:path>
            </a:pathLst>
          </a:custGeom>
          <a:blipFill dpi="0" rotWithShape="0">
            <a:blip r:embed="rId6"/>
            <a:srcRect/>
            <a:stretch>
              <a:fillRect l="-15264" r="-15264"/>
            </a:stretch>
          </a:blip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377948" tIns="3141980" rIns="952839" bIns="541020" numCol="1" spcCol="1270" anchor="ctr" anchorCtr="0">
            <a:noAutofit/>
          </a:bodyPr>
          <a:lstStyle/>
          <a:p>
            <a:pPr marL="0" lvl="0" indent="0" algn="ctr" defTabSz="1866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IN" sz="4200" kern="1200" dirty="0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574EF2CC-76B6-4760-9A98-9A99957E0047}"/>
              </a:ext>
            </a:extLst>
          </p:cNvPr>
          <p:cNvSpPr/>
          <p:nvPr/>
        </p:nvSpPr>
        <p:spPr>
          <a:xfrm rot="21321318">
            <a:off x="-2289625" y="2652106"/>
            <a:ext cx="1000378" cy="2141060"/>
          </a:xfrm>
          <a:custGeom>
            <a:avLst/>
            <a:gdLst>
              <a:gd name="connsiteX0" fmla="*/ 304905 w 1063351"/>
              <a:gd name="connsiteY0" fmla="*/ 0 h 2275840"/>
              <a:gd name="connsiteX1" fmla="*/ 1052776 w 1063351"/>
              <a:gd name="connsiteY1" fmla="*/ 431783 h 2275840"/>
              <a:gd name="connsiteX2" fmla="*/ 1038438 w 1063351"/>
              <a:gd name="connsiteY2" fmla="*/ 455384 h 2275840"/>
              <a:gd name="connsiteX3" fmla="*/ 868590 w 1063351"/>
              <a:gd name="connsiteY3" fmla="*/ 1126163 h 2275840"/>
              <a:gd name="connsiteX4" fmla="*/ 1038438 w 1063351"/>
              <a:gd name="connsiteY4" fmla="*/ 1796942 h 2275840"/>
              <a:gd name="connsiteX5" fmla="*/ 1063351 w 1063351"/>
              <a:gd name="connsiteY5" fmla="*/ 1837951 h 2275840"/>
              <a:gd name="connsiteX6" fmla="*/ 304905 w 1063351"/>
              <a:gd name="connsiteY6" fmla="*/ 2275840 h 2275840"/>
              <a:gd name="connsiteX7" fmla="*/ 304905 w 1063351"/>
              <a:gd name="connsiteY7" fmla="*/ 0 h 2275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63351" h="2275840">
                <a:moveTo>
                  <a:pt x="304905" y="0"/>
                </a:moveTo>
                <a:lnTo>
                  <a:pt x="1052776" y="431783"/>
                </a:lnTo>
                <a:lnTo>
                  <a:pt x="1038438" y="455384"/>
                </a:lnTo>
                <a:cubicBezTo>
                  <a:pt x="930118" y="654782"/>
                  <a:pt x="868590" y="883287"/>
                  <a:pt x="868590" y="1126163"/>
                </a:cubicBezTo>
                <a:cubicBezTo>
                  <a:pt x="868590" y="1369039"/>
                  <a:pt x="930118" y="1597544"/>
                  <a:pt x="1038438" y="1796942"/>
                </a:cubicBezTo>
                <a:lnTo>
                  <a:pt x="1063351" y="1837951"/>
                </a:lnTo>
                <a:lnTo>
                  <a:pt x="304905" y="2275840"/>
                </a:lnTo>
                <a:cubicBezTo>
                  <a:pt x="-101635" y="1571693"/>
                  <a:pt x="-101635" y="704147"/>
                  <a:pt x="304905" y="0"/>
                </a:cubicBezTo>
                <a:close/>
              </a:path>
            </a:pathLst>
          </a:custGeom>
          <a:blipFill dpi="0" rotWithShape="0">
            <a:blip r:embed="rId7"/>
            <a:srcRect/>
            <a:stretch>
              <a:fillRect l="-30722" r="-30722"/>
            </a:stretch>
          </a:blip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293" tIns="1885103" rIns="3174746" bIns="1885104" numCol="1" spcCol="1270" anchor="ctr" anchorCtr="0">
            <a:noAutofit/>
          </a:bodyPr>
          <a:lstStyle/>
          <a:p>
            <a:pPr marL="0" lvl="0" indent="0" algn="ctr" defTabSz="2444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IN" sz="5500" kern="1200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57837B17-786D-4458-85E5-1431564608F3}"/>
              </a:ext>
            </a:extLst>
          </p:cNvPr>
          <p:cNvGrpSpPr/>
          <p:nvPr/>
        </p:nvGrpSpPr>
        <p:grpSpPr>
          <a:xfrm>
            <a:off x="-5457868" y="149898"/>
            <a:ext cx="894437" cy="818147"/>
            <a:chOff x="5482524" y="1479609"/>
            <a:chExt cx="894437" cy="818147"/>
          </a:xfrm>
        </p:grpSpPr>
        <p:sp>
          <p:nvSpPr>
            <p:cNvPr id="47" name="Rectangle: Rounded Corners 46">
              <a:extLst>
                <a:ext uri="{FF2B5EF4-FFF2-40B4-BE49-F238E27FC236}">
                  <a16:creationId xmlns:a16="http://schemas.microsoft.com/office/drawing/2014/main" id="{B808CC5A-5926-49AC-9DDE-0037CA2BE6F4}"/>
                </a:ext>
              </a:extLst>
            </p:cNvPr>
            <p:cNvSpPr/>
            <p:nvPr/>
          </p:nvSpPr>
          <p:spPr>
            <a:xfrm>
              <a:off x="5643688" y="1520722"/>
              <a:ext cx="572111" cy="676502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id="{619C943D-2508-4E36-B646-C46D80C152CA}"/>
                </a:ext>
              </a:extLst>
            </p:cNvPr>
            <p:cNvSpPr/>
            <p:nvPr/>
          </p:nvSpPr>
          <p:spPr>
            <a:xfrm>
              <a:off x="5482524" y="1479609"/>
              <a:ext cx="894437" cy="818147"/>
            </a:xfrm>
            <a:prstGeom prst="roundRect">
              <a:avLst>
                <a:gd name="adj" fmla="val 11539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rgbClr val="385723"/>
                  </a:solidFill>
                  <a:latin typeface="Arial Black" panose="020B0A04020102020204" pitchFamily="34" charset="0"/>
                </a:rPr>
                <a:t>06</a:t>
              </a:r>
              <a:endParaRPr lang="en-IN" sz="2400" b="1" dirty="0">
                <a:solidFill>
                  <a:srgbClr val="385723"/>
                </a:solidFill>
                <a:latin typeface="Arial Black" panose="020B0A04020102020204" pitchFamily="34" charset="0"/>
              </a:endParaRPr>
            </a:p>
          </p:txBody>
        </p: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1712F599-AAE2-4961-8F30-9743F508B048}"/>
              </a:ext>
            </a:extLst>
          </p:cNvPr>
          <p:cNvSpPr txBox="1"/>
          <p:nvPr/>
        </p:nvSpPr>
        <p:spPr>
          <a:xfrm>
            <a:off x="-4687220" y="304618"/>
            <a:ext cx="36898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latin typeface="Bodoni MT" panose="02070603080606020203" pitchFamily="18" charset="0"/>
              </a:rPr>
              <a:t>Current Status of </a:t>
            </a:r>
            <a:r>
              <a:rPr lang="en-GB" sz="2400" b="1" dirty="0" err="1">
                <a:latin typeface="Bodoni MT" panose="02070603080606020203" pitchFamily="18" charset="0"/>
              </a:rPr>
              <a:t>Startup</a:t>
            </a:r>
            <a:endParaRPr lang="en-IN" sz="2400" b="1" dirty="0">
              <a:latin typeface="Bodoni MT" panose="02070603080606020203" pitchFamily="18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530B230D-A7CA-4A16-93DD-B364030FD72C}"/>
              </a:ext>
            </a:extLst>
          </p:cNvPr>
          <p:cNvSpPr txBox="1"/>
          <p:nvPr/>
        </p:nvSpPr>
        <p:spPr>
          <a:xfrm>
            <a:off x="13951547" y="1044034"/>
            <a:ext cx="9159808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u="sng" dirty="0"/>
              <a:t>Current Stage:</a:t>
            </a:r>
            <a:r>
              <a:rPr lang="en-GB" sz="2000" b="1" dirty="0"/>
              <a:t> </a:t>
            </a:r>
            <a:r>
              <a:rPr lang="en-GB" sz="2000" dirty="0"/>
              <a:t>Validation done</a:t>
            </a:r>
          </a:p>
          <a:p>
            <a:r>
              <a:rPr lang="en-GB" sz="2000" dirty="0"/>
              <a:t>Pilot starting in Patna (100 users)</a:t>
            </a:r>
          </a:p>
          <a:p>
            <a:endParaRPr lang="en-GB" sz="2000" dirty="0"/>
          </a:p>
          <a:p>
            <a:r>
              <a:rPr lang="en-GB" sz="2000" b="1" u="sng" dirty="0"/>
              <a:t>Survey Highlights (140 Urban Patna Users)</a:t>
            </a:r>
            <a:endParaRPr lang="en-GB" sz="2000" u="sng" dirty="0"/>
          </a:p>
          <a:p>
            <a:r>
              <a:rPr lang="en-GB" sz="2000" dirty="0"/>
              <a:t>• 52% Male, 63% aged 18–24                                     • 78% are students/office-goers</a:t>
            </a:r>
          </a:p>
          <a:p>
            <a:r>
              <a:rPr lang="en-GB" sz="2000" dirty="0"/>
              <a:t>• 90% want office delivery                                          • 70% want fresh, hot lunch</a:t>
            </a:r>
          </a:p>
          <a:p>
            <a:r>
              <a:rPr lang="en-GB" sz="2000" dirty="0"/>
              <a:t>• 80% struggle to find healthy meals                        • 95% order food online</a:t>
            </a:r>
          </a:p>
          <a:p>
            <a:r>
              <a:rPr lang="en-GB" sz="2000" dirty="0"/>
              <a:t>• Price comfort: ₹100–₹180</a:t>
            </a:r>
          </a:p>
          <a:p>
            <a:r>
              <a:rPr lang="en-GB" sz="2000" b="1" u="sng" dirty="0"/>
              <a:t>Internal Progress</a:t>
            </a:r>
            <a:endParaRPr lang="en-GB" sz="2000" u="sng" dirty="0"/>
          </a:p>
          <a:p>
            <a:r>
              <a:rPr lang="en-GB" sz="2000" dirty="0"/>
              <a:t>• Problem &amp; demand validated                                 • Business model &amp; margins (37%+)</a:t>
            </a:r>
          </a:p>
          <a:p>
            <a:r>
              <a:rPr lang="en-GB" sz="2000" dirty="0"/>
              <a:t>• Revenue streams mapped                                       • Pitch &amp; projections ready</a:t>
            </a:r>
          </a:p>
          <a:p>
            <a:r>
              <a:rPr lang="en-GB" sz="2000" dirty="0"/>
              <a:t>• Pilot execution in progress</a:t>
            </a:r>
          </a:p>
          <a:p>
            <a:r>
              <a:rPr lang="en-GB" sz="2000" b="1" u="sng" dirty="0"/>
              <a:t>Why Now?</a:t>
            </a:r>
            <a:endParaRPr lang="en-GB" sz="2000" u="sng" dirty="0"/>
          </a:p>
          <a:p>
            <a:r>
              <a:rPr lang="en-GB" sz="2000" dirty="0"/>
              <a:t>• Rising health focus post-COVID                              • Tier 2 cities lack healthy options</a:t>
            </a:r>
          </a:p>
          <a:p>
            <a:r>
              <a:rPr lang="en-GB" sz="2000" dirty="0"/>
              <a:t>• Patna has strong workplace meal demand</a:t>
            </a:r>
          </a:p>
          <a:p>
            <a:endParaRPr lang="en-GB" sz="2000" dirty="0"/>
          </a:p>
          <a:p>
            <a:r>
              <a:rPr lang="en-GB" sz="2000" b="1" u="sng" dirty="0"/>
              <a:t>Conclusion</a:t>
            </a:r>
            <a:br>
              <a:rPr lang="en-GB" sz="2000" dirty="0"/>
            </a:br>
            <a:r>
              <a:rPr lang="en-GB" sz="2000" dirty="0"/>
              <a:t>Eat4Fit is validated, affordable, tech-driven &amp; ready to scale.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2C99D5BC-3314-486D-9DC4-EC25EC123A1D}"/>
              </a:ext>
            </a:extLst>
          </p:cNvPr>
          <p:cNvSpPr txBox="1"/>
          <p:nvPr/>
        </p:nvSpPr>
        <p:spPr>
          <a:xfrm>
            <a:off x="10078623" y="10198"/>
            <a:ext cx="20832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www.eat4fit.in</a:t>
            </a:r>
            <a:endParaRPr lang="en-I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8A603E14-2E0A-4F5E-9BA0-95824197956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228803" y="2422922"/>
            <a:ext cx="2380040" cy="2304198"/>
          </a:xfrm>
          <a:prstGeom prst="ellipse">
            <a:avLst/>
          </a:prstGeom>
          <a:ln w="254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4987936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572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A24011D-4224-7311-617E-151FD60DAD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008B9C75-03D0-104F-3DA6-1AC24325BF83}"/>
              </a:ext>
            </a:extLst>
          </p:cNvPr>
          <p:cNvSpPr/>
          <p:nvPr/>
        </p:nvSpPr>
        <p:spPr>
          <a:xfrm>
            <a:off x="-348240" y="-139107"/>
            <a:ext cx="13062004" cy="7327900"/>
          </a:xfrm>
          <a:prstGeom prst="roundRect">
            <a:avLst>
              <a:gd name="adj" fmla="val 8281"/>
            </a:avLst>
          </a:prstGeom>
          <a:solidFill>
            <a:srgbClr val="93C57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506C910-F42F-C4B5-1B57-02C73DD8EFD7}"/>
              </a:ext>
            </a:extLst>
          </p:cNvPr>
          <p:cNvGrpSpPr/>
          <p:nvPr/>
        </p:nvGrpSpPr>
        <p:grpSpPr>
          <a:xfrm>
            <a:off x="19883" y="149898"/>
            <a:ext cx="894437" cy="818147"/>
            <a:chOff x="5482524" y="1479609"/>
            <a:chExt cx="894437" cy="818147"/>
          </a:xfrm>
        </p:grpSpPr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EC936A9F-2289-FD2B-CEE7-7355EA2E0ECD}"/>
                </a:ext>
              </a:extLst>
            </p:cNvPr>
            <p:cNvSpPr/>
            <p:nvPr/>
          </p:nvSpPr>
          <p:spPr>
            <a:xfrm>
              <a:off x="5643688" y="1520722"/>
              <a:ext cx="572111" cy="676502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402A0314-ED5A-4E6E-CE46-1373B357DF57}"/>
                </a:ext>
              </a:extLst>
            </p:cNvPr>
            <p:cNvSpPr/>
            <p:nvPr/>
          </p:nvSpPr>
          <p:spPr>
            <a:xfrm>
              <a:off x="5482524" y="1479609"/>
              <a:ext cx="894437" cy="818147"/>
            </a:xfrm>
            <a:prstGeom prst="roundRect">
              <a:avLst>
                <a:gd name="adj" fmla="val 11539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rgbClr val="385723"/>
                  </a:solidFill>
                  <a:latin typeface="Arial Black" panose="020B0A04020102020204" pitchFamily="34" charset="0"/>
                </a:rPr>
                <a:t>06</a:t>
              </a:r>
              <a:endParaRPr lang="en-IN" sz="2400" b="1" dirty="0">
                <a:solidFill>
                  <a:srgbClr val="385723"/>
                </a:solidFill>
                <a:latin typeface="Arial Black" panose="020B0A04020102020204" pitchFamily="34" charset="0"/>
              </a:endParaRPr>
            </a:p>
          </p:txBody>
        </p:sp>
      </p:grp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BAF2DBB8-D2E4-4A1B-067A-E731358DFA35}"/>
              </a:ext>
            </a:extLst>
          </p:cNvPr>
          <p:cNvSpPr/>
          <p:nvPr/>
        </p:nvSpPr>
        <p:spPr>
          <a:xfrm>
            <a:off x="14582046" y="1825902"/>
            <a:ext cx="7446158" cy="4533683"/>
          </a:xfrm>
          <a:prstGeom prst="roundRect">
            <a:avLst>
              <a:gd name="adj" fmla="val 828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7FBB3D4-9F66-FD44-1E2C-4FFBAE0A2637}"/>
              </a:ext>
            </a:extLst>
          </p:cNvPr>
          <p:cNvSpPr txBox="1"/>
          <p:nvPr/>
        </p:nvSpPr>
        <p:spPr>
          <a:xfrm>
            <a:off x="790531" y="304618"/>
            <a:ext cx="36898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latin typeface="Bodoni MT" panose="02070603080606020203" pitchFamily="18" charset="0"/>
              </a:rPr>
              <a:t>Current Status of </a:t>
            </a:r>
            <a:r>
              <a:rPr lang="en-GB" sz="2400" b="1" dirty="0" err="1">
                <a:latin typeface="Bodoni MT" panose="02070603080606020203" pitchFamily="18" charset="0"/>
              </a:rPr>
              <a:t>Startup</a:t>
            </a:r>
            <a:endParaRPr lang="en-IN" sz="2400" b="1" dirty="0">
              <a:latin typeface="Bodoni MT" panose="02070603080606020203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1EC5FC7-A91E-4387-8984-AC332DC787C3}"/>
              </a:ext>
            </a:extLst>
          </p:cNvPr>
          <p:cNvSpPr txBox="1"/>
          <p:nvPr/>
        </p:nvSpPr>
        <p:spPr>
          <a:xfrm>
            <a:off x="3188977" y="966214"/>
            <a:ext cx="9159808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u="sng" dirty="0"/>
              <a:t>Current Stage:</a:t>
            </a:r>
            <a:r>
              <a:rPr lang="en-GB" sz="2000" b="1" dirty="0"/>
              <a:t> </a:t>
            </a:r>
            <a:r>
              <a:rPr lang="en-GB" sz="2000" dirty="0"/>
              <a:t>Validation done</a:t>
            </a:r>
          </a:p>
          <a:p>
            <a:r>
              <a:rPr lang="en-GB" sz="2000" dirty="0"/>
              <a:t>Pilot starting in Patna (100 users)</a:t>
            </a:r>
          </a:p>
          <a:p>
            <a:endParaRPr lang="en-GB" sz="2000" dirty="0"/>
          </a:p>
          <a:p>
            <a:r>
              <a:rPr lang="en-GB" sz="2000" b="1" u="sng" dirty="0"/>
              <a:t>Survey Highlights (140 Urban Patna Users)</a:t>
            </a:r>
            <a:endParaRPr lang="en-GB" sz="2000" u="sng" dirty="0"/>
          </a:p>
          <a:p>
            <a:r>
              <a:rPr lang="en-GB" sz="2000" dirty="0"/>
              <a:t>• 52% Male, 63% aged 18–24                                     • 78% are students/office-goers</a:t>
            </a:r>
          </a:p>
          <a:p>
            <a:r>
              <a:rPr lang="en-GB" sz="2000" dirty="0"/>
              <a:t>• 90% want office delivery                                          • 70% want fresh, hot lunch</a:t>
            </a:r>
          </a:p>
          <a:p>
            <a:r>
              <a:rPr lang="en-GB" sz="2000" dirty="0"/>
              <a:t>• 80% struggle to find healthy meals                        • 95% order food online</a:t>
            </a:r>
          </a:p>
          <a:p>
            <a:r>
              <a:rPr lang="en-GB" sz="2000" dirty="0"/>
              <a:t>• Price comfort: ₹100–₹180</a:t>
            </a:r>
          </a:p>
          <a:p>
            <a:r>
              <a:rPr lang="en-GB" sz="2000" b="1" u="sng" dirty="0"/>
              <a:t>Internal Progress</a:t>
            </a:r>
            <a:endParaRPr lang="en-GB" sz="2000" u="sng" dirty="0"/>
          </a:p>
          <a:p>
            <a:r>
              <a:rPr lang="en-GB" sz="2000" dirty="0"/>
              <a:t>• Problem &amp; demand validated                                 • Business model &amp; margins (37%+)</a:t>
            </a:r>
          </a:p>
          <a:p>
            <a:r>
              <a:rPr lang="en-GB" sz="2000" dirty="0"/>
              <a:t>• Revenue streams mapped                                       • Pitch &amp; projections ready</a:t>
            </a:r>
          </a:p>
          <a:p>
            <a:r>
              <a:rPr lang="en-GB" sz="2000" dirty="0"/>
              <a:t>• Pilot execution in progress</a:t>
            </a:r>
          </a:p>
          <a:p>
            <a:r>
              <a:rPr lang="en-GB" sz="2000" b="1" u="sng" dirty="0"/>
              <a:t>Why Now?</a:t>
            </a:r>
            <a:endParaRPr lang="en-GB" sz="2000" u="sng" dirty="0"/>
          </a:p>
          <a:p>
            <a:r>
              <a:rPr lang="en-GB" sz="2000" dirty="0"/>
              <a:t>• Rising health focus post-COVID                              • Tier 2 cities lack healthy options</a:t>
            </a:r>
          </a:p>
          <a:p>
            <a:r>
              <a:rPr lang="en-GB" sz="2000" dirty="0"/>
              <a:t>• Patna has strong workplace meal demand</a:t>
            </a:r>
          </a:p>
          <a:p>
            <a:endParaRPr lang="en-GB" sz="2000" dirty="0"/>
          </a:p>
          <a:p>
            <a:r>
              <a:rPr lang="en-GB" sz="2000" b="1" u="sng" dirty="0"/>
              <a:t>Conclusion</a:t>
            </a:r>
            <a:br>
              <a:rPr lang="en-GB" sz="2000" dirty="0"/>
            </a:br>
            <a:r>
              <a:rPr lang="en-GB" sz="2000" dirty="0"/>
              <a:t>Eat4Fit is validated, affordable, tech-driven &amp; ready to scale.</a:t>
            </a:r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93E514F9-D756-458B-BC83-C56EF8999F8B}"/>
              </a:ext>
            </a:extLst>
          </p:cNvPr>
          <p:cNvGrpSpPr/>
          <p:nvPr/>
        </p:nvGrpSpPr>
        <p:grpSpPr>
          <a:xfrm>
            <a:off x="3780514" y="-5302122"/>
            <a:ext cx="3401174" cy="3453050"/>
            <a:chOff x="4369094" y="1442622"/>
            <a:chExt cx="3401174" cy="3453050"/>
          </a:xfrm>
        </p:grpSpPr>
        <p:pic>
          <p:nvPicPr>
            <p:cNvPr id="101" name="Picture 100">
              <a:extLst>
                <a:ext uri="{FF2B5EF4-FFF2-40B4-BE49-F238E27FC236}">
                  <a16:creationId xmlns:a16="http://schemas.microsoft.com/office/drawing/2014/main" id="{23A33FBF-06AB-4F6F-8D46-B5EA39D61A2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861030" y="1442622"/>
              <a:ext cx="2212902" cy="2220496"/>
            </a:xfrm>
            <a:prstGeom prst="ellipse">
              <a:avLst/>
            </a:prstGeom>
            <a:ln w="25400" cap="rnd">
              <a:solidFill>
                <a:srgbClr val="333333"/>
              </a:solidFill>
            </a:ln>
            <a:effectLst/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CE71B0D0-11CB-480B-BF0B-08FA83298759}"/>
                </a:ext>
              </a:extLst>
            </p:cNvPr>
            <p:cNvSpPr txBox="1"/>
            <p:nvPr/>
          </p:nvSpPr>
          <p:spPr>
            <a:xfrm>
              <a:off x="4369094" y="4495562"/>
              <a:ext cx="340117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b="1" dirty="0"/>
                <a:t> </a:t>
              </a:r>
              <a:r>
                <a:rPr lang="en-IN" sz="2000" b="1" dirty="0">
                  <a:latin typeface="Bodoni MT" panose="02070603080606020203" pitchFamily="18" charset="0"/>
                </a:rPr>
                <a:t>Co-Founder &amp; Nutritionist</a:t>
              </a: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5A81A875-1272-4D76-B736-48A2A4CC006F}"/>
                </a:ext>
              </a:extLst>
            </p:cNvPr>
            <p:cNvSpPr txBox="1"/>
            <p:nvPr/>
          </p:nvSpPr>
          <p:spPr>
            <a:xfrm>
              <a:off x="4938520" y="3861910"/>
              <a:ext cx="191051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2400" b="1" dirty="0">
                  <a:latin typeface="Bodoni MT" panose="02070603080606020203" pitchFamily="18" charset="0"/>
                </a:rPr>
                <a:t>Rani</a:t>
              </a:r>
              <a:r>
                <a:rPr lang="en-IN" dirty="0"/>
                <a:t> </a:t>
              </a:r>
              <a:r>
                <a:rPr lang="en-IN" sz="2400" b="1" dirty="0">
                  <a:latin typeface="Bodoni MT" panose="02070603080606020203" pitchFamily="18" charset="0"/>
                </a:rPr>
                <a:t>Kumari</a:t>
              </a:r>
            </a:p>
          </p:txBody>
        </p: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3ABC9DFC-9C6B-48B5-89E3-6F0C576BC88E}"/>
              </a:ext>
            </a:extLst>
          </p:cNvPr>
          <p:cNvGrpSpPr/>
          <p:nvPr/>
        </p:nvGrpSpPr>
        <p:grpSpPr>
          <a:xfrm>
            <a:off x="685554" y="9123986"/>
            <a:ext cx="3401174" cy="3372693"/>
            <a:chOff x="8519649" y="1436975"/>
            <a:chExt cx="3401174" cy="3372693"/>
          </a:xfrm>
        </p:grpSpPr>
        <p:pic>
          <p:nvPicPr>
            <p:cNvPr id="105" name="Picture 104">
              <a:extLst>
                <a:ext uri="{FF2B5EF4-FFF2-40B4-BE49-F238E27FC236}">
                  <a16:creationId xmlns:a16="http://schemas.microsoft.com/office/drawing/2014/main" id="{825BC52A-EA9C-4DC0-86B9-30E0F622046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918181" y="1436975"/>
              <a:ext cx="2245078" cy="2220496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54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E9A1B1D6-7746-42C5-AA98-1513E8DBBDD8}"/>
                </a:ext>
              </a:extLst>
            </p:cNvPr>
            <p:cNvSpPr txBox="1"/>
            <p:nvPr/>
          </p:nvSpPr>
          <p:spPr>
            <a:xfrm>
              <a:off x="8519649" y="4409558"/>
              <a:ext cx="340117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b="1" dirty="0"/>
                <a:t> </a:t>
              </a:r>
              <a:r>
                <a:rPr lang="en-IN" sz="2000" b="1" dirty="0">
                  <a:latin typeface="Bodoni MT" panose="02070603080606020203" pitchFamily="18" charset="0"/>
                </a:rPr>
                <a:t>Co-Founder &amp; CEO </a:t>
              </a: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A6C30403-F730-4E98-97B2-86037A55D336}"/>
                </a:ext>
              </a:extLst>
            </p:cNvPr>
            <p:cNvSpPr txBox="1"/>
            <p:nvPr/>
          </p:nvSpPr>
          <p:spPr>
            <a:xfrm>
              <a:off x="9108857" y="3861909"/>
              <a:ext cx="25057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2400" b="1" dirty="0">
                  <a:latin typeface="Bodoni MT" panose="02070603080606020203" pitchFamily="18" charset="0"/>
                </a:rPr>
                <a:t>Md Arshad Khan</a:t>
              </a:r>
            </a:p>
          </p:txBody>
        </p: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7BC21F7A-F044-40D6-9CA2-F076499140EC}"/>
              </a:ext>
            </a:extLst>
          </p:cNvPr>
          <p:cNvGrpSpPr/>
          <p:nvPr/>
        </p:nvGrpSpPr>
        <p:grpSpPr>
          <a:xfrm>
            <a:off x="8870908" y="8719993"/>
            <a:ext cx="4174567" cy="3767708"/>
            <a:chOff x="218539" y="1431328"/>
            <a:chExt cx="4174567" cy="3767708"/>
          </a:xfrm>
        </p:grpSpPr>
        <p:pic>
          <p:nvPicPr>
            <p:cNvPr id="109" name="Picture 108">
              <a:extLst>
                <a:ext uri="{FF2B5EF4-FFF2-40B4-BE49-F238E27FC236}">
                  <a16:creationId xmlns:a16="http://schemas.microsoft.com/office/drawing/2014/main" id="{08411371-6909-456A-938E-FCC68DC5FB6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83284" y="1431328"/>
              <a:ext cx="2245078" cy="2231790"/>
            </a:xfrm>
            <a:prstGeom prst="ellipse">
              <a:avLst/>
            </a:prstGeom>
            <a:ln w="254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D258FCFD-1841-4594-BBE2-25A4A3448F98}"/>
                </a:ext>
              </a:extLst>
            </p:cNvPr>
            <p:cNvSpPr txBox="1"/>
            <p:nvPr/>
          </p:nvSpPr>
          <p:spPr>
            <a:xfrm>
              <a:off x="218539" y="4491150"/>
              <a:ext cx="417456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2000" b="1" dirty="0">
                  <a:latin typeface="Bodoni MT" panose="02070603080606020203" pitchFamily="18" charset="0"/>
                </a:rPr>
                <a:t>Co-Founder &amp; Head of </a:t>
              </a:r>
            </a:p>
            <a:p>
              <a:pPr algn="ctr"/>
              <a:r>
                <a:rPr lang="en-IN" sz="2000" b="1" dirty="0">
                  <a:latin typeface="Bodoni MT" panose="02070603080606020203" pitchFamily="18" charset="0"/>
                </a:rPr>
                <a:t>Operations </a:t>
              </a: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878CC7A1-1AC3-493D-A336-61EAE7EEB5D4}"/>
                </a:ext>
              </a:extLst>
            </p:cNvPr>
            <p:cNvSpPr txBox="1"/>
            <p:nvPr/>
          </p:nvSpPr>
          <p:spPr>
            <a:xfrm>
              <a:off x="699589" y="3952914"/>
              <a:ext cx="307553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2400" b="1" dirty="0">
                  <a:latin typeface="Bodoni MT" panose="02070603080606020203" pitchFamily="18" charset="0"/>
                </a:rPr>
                <a:t>Imran Khan</a:t>
              </a:r>
            </a:p>
          </p:txBody>
        </p:sp>
      </p:grpSp>
      <p:sp>
        <p:nvSpPr>
          <p:cNvPr id="120" name="Freeform: Shape 119">
            <a:extLst>
              <a:ext uri="{FF2B5EF4-FFF2-40B4-BE49-F238E27FC236}">
                <a16:creationId xmlns:a16="http://schemas.microsoft.com/office/drawing/2014/main" id="{736A7193-00AA-42FB-BE73-9A9EF71F0C20}"/>
              </a:ext>
            </a:extLst>
          </p:cNvPr>
          <p:cNvSpPr/>
          <p:nvPr/>
        </p:nvSpPr>
        <p:spPr>
          <a:xfrm rot="3623035">
            <a:off x="348768" y="4027125"/>
            <a:ext cx="1000378" cy="2141060"/>
          </a:xfrm>
          <a:custGeom>
            <a:avLst/>
            <a:gdLst>
              <a:gd name="connsiteX0" fmla="*/ 758446 w 1063351"/>
              <a:gd name="connsiteY0" fmla="*/ 0 h 2275840"/>
              <a:gd name="connsiteX1" fmla="*/ 758446 w 1063351"/>
              <a:gd name="connsiteY1" fmla="*/ 2275840 h 2275840"/>
              <a:gd name="connsiteX2" fmla="*/ 0 w 1063351"/>
              <a:gd name="connsiteY2" fmla="*/ 1837951 h 2275840"/>
              <a:gd name="connsiteX3" fmla="*/ 24914 w 1063351"/>
              <a:gd name="connsiteY3" fmla="*/ 1796942 h 2275840"/>
              <a:gd name="connsiteX4" fmla="*/ 194761 w 1063351"/>
              <a:gd name="connsiteY4" fmla="*/ 1126163 h 2275840"/>
              <a:gd name="connsiteX5" fmla="*/ 24914 w 1063351"/>
              <a:gd name="connsiteY5" fmla="*/ 455384 h 2275840"/>
              <a:gd name="connsiteX6" fmla="*/ 10576 w 1063351"/>
              <a:gd name="connsiteY6" fmla="*/ 431783 h 2275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63351" h="2275840">
                <a:moveTo>
                  <a:pt x="758446" y="0"/>
                </a:moveTo>
                <a:cubicBezTo>
                  <a:pt x="1164986" y="704147"/>
                  <a:pt x="1164986" y="1571693"/>
                  <a:pt x="758446" y="2275840"/>
                </a:cubicBezTo>
                <a:lnTo>
                  <a:pt x="0" y="1837951"/>
                </a:lnTo>
                <a:lnTo>
                  <a:pt x="24914" y="1796942"/>
                </a:lnTo>
                <a:cubicBezTo>
                  <a:pt x="133233" y="1597544"/>
                  <a:pt x="194761" y="1369039"/>
                  <a:pt x="194761" y="1126163"/>
                </a:cubicBezTo>
                <a:cubicBezTo>
                  <a:pt x="194761" y="883287"/>
                  <a:pt x="133233" y="654782"/>
                  <a:pt x="24914" y="455384"/>
                </a:cubicBezTo>
                <a:lnTo>
                  <a:pt x="10576" y="431783"/>
                </a:lnTo>
                <a:close/>
              </a:path>
            </a:pathLst>
          </a:custGeom>
          <a:blipFill dpi="0" rotWithShape="0">
            <a:blip r:embed="rId5"/>
            <a:srcRect/>
            <a:stretch>
              <a:fillRect l="-943" t="-12545" r="943" b="-20417"/>
            </a:stretch>
          </a:blip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170344" tIns="1869863" rIns="114215" bIns="1869864" numCol="1" spcCol="1270" anchor="ctr" anchorCtr="0">
            <a:noAutofit/>
          </a:bodyPr>
          <a:lstStyle/>
          <a:p>
            <a:pPr marL="0" lvl="0" indent="0" algn="ctr" defTabSz="1911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IN" sz="4300" kern="1200"/>
          </a:p>
        </p:txBody>
      </p:sp>
      <p:sp>
        <p:nvSpPr>
          <p:cNvPr id="121" name="Freeform: Shape 120">
            <a:extLst>
              <a:ext uri="{FF2B5EF4-FFF2-40B4-BE49-F238E27FC236}">
                <a16:creationId xmlns:a16="http://schemas.microsoft.com/office/drawing/2014/main" id="{1346613A-3F40-49F4-8AC0-8543086FFB4E}"/>
              </a:ext>
            </a:extLst>
          </p:cNvPr>
          <p:cNvSpPr/>
          <p:nvPr/>
        </p:nvSpPr>
        <p:spPr>
          <a:xfrm rot="3623035">
            <a:off x="-2720643" y="2718707"/>
            <a:ext cx="1854214" cy="1482486"/>
          </a:xfrm>
          <a:custGeom>
            <a:avLst/>
            <a:gdLst>
              <a:gd name="connsiteX0" fmla="*/ 758446 w 1970935"/>
              <a:gd name="connsiteY0" fmla="*/ 0 h 1575809"/>
              <a:gd name="connsiteX1" fmla="*/ 804021 w 1970935"/>
              <a:gd name="connsiteY1" fmla="*/ 75019 h 1575809"/>
              <a:gd name="connsiteX2" fmla="*/ 1970935 w 1970935"/>
              <a:gd name="connsiteY2" fmla="*/ 695462 h 1575809"/>
              <a:gd name="connsiteX3" fmla="*/ 1970935 w 1970935"/>
              <a:gd name="connsiteY3" fmla="*/ 1575809 h 1575809"/>
              <a:gd name="connsiteX4" fmla="*/ 0 w 1970935"/>
              <a:gd name="connsiteY4" fmla="*/ 437889 h 15758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70935" h="1575809">
                <a:moveTo>
                  <a:pt x="758446" y="0"/>
                </a:moveTo>
                <a:lnTo>
                  <a:pt x="804021" y="75019"/>
                </a:lnTo>
                <a:cubicBezTo>
                  <a:pt x="1056914" y="449350"/>
                  <a:pt x="1485183" y="695462"/>
                  <a:pt x="1970935" y="695462"/>
                </a:cubicBezTo>
                <a:lnTo>
                  <a:pt x="1970935" y="1575809"/>
                </a:lnTo>
                <a:cubicBezTo>
                  <a:pt x="1157856" y="1575809"/>
                  <a:pt x="406539" y="1142036"/>
                  <a:pt x="0" y="437889"/>
                </a:cubicBezTo>
                <a:close/>
              </a:path>
            </a:pathLst>
          </a:custGeom>
          <a:blipFill dpi="0" rotWithShape="0">
            <a:blip r:embed="rId6"/>
            <a:srcRect/>
            <a:stretch>
              <a:fillRect l="3792" t="-2213" r="-73897" b="2213"/>
            </a:stretch>
          </a:blip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74429" tIns="3163570" rIns="2399538" bIns="562610" numCol="1" spcCol="1270" anchor="ctr" anchorCtr="0">
            <a:noAutofit/>
          </a:bodyPr>
          <a:lstStyle/>
          <a:p>
            <a:pPr marL="0" lvl="0" indent="0" algn="ctr" defTabSz="2622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IN" sz="5900" kern="1200"/>
          </a:p>
        </p:txBody>
      </p:sp>
      <p:sp>
        <p:nvSpPr>
          <p:cNvPr id="122" name="Freeform: Shape 121">
            <a:extLst>
              <a:ext uri="{FF2B5EF4-FFF2-40B4-BE49-F238E27FC236}">
                <a16:creationId xmlns:a16="http://schemas.microsoft.com/office/drawing/2014/main" id="{CD455D19-3AD5-4B48-8B2F-8382BBE90421}"/>
              </a:ext>
            </a:extLst>
          </p:cNvPr>
          <p:cNvSpPr/>
          <p:nvPr/>
        </p:nvSpPr>
        <p:spPr>
          <a:xfrm rot="3623035">
            <a:off x="-130897" y="1249436"/>
            <a:ext cx="1854214" cy="1476742"/>
          </a:xfrm>
          <a:custGeom>
            <a:avLst/>
            <a:gdLst>
              <a:gd name="connsiteX0" fmla="*/ 1970935 w 1970935"/>
              <a:gd name="connsiteY0" fmla="*/ 0 h 1569703"/>
              <a:gd name="connsiteX1" fmla="*/ 1970935 w 1970935"/>
              <a:gd name="connsiteY1" fmla="*/ 856833 h 1569703"/>
              <a:gd name="connsiteX2" fmla="*/ 804021 w 1970935"/>
              <a:gd name="connsiteY2" fmla="*/ 1477276 h 1569703"/>
              <a:gd name="connsiteX3" fmla="*/ 747871 w 1970935"/>
              <a:gd name="connsiteY3" fmla="*/ 1569703 h 1569703"/>
              <a:gd name="connsiteX4" fmla="*/ 0 w 1970935"/>
              <a:gd name="connsiteY4" fmla="*/ 1137920 h 1569703"/>
              <a:gd name="connsiteX5" fmla="*/ 1970935 w 1970935"/>
              <a:gd name="connsiteY5" fmla="*/ 0 h 1569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70935" h="1569703">
                <a:moveTo>
                  <a:pt x="1970935" y="0"/>
                </a:moveTo>
                <a:lnTo>
                  <a:pt x="1970935" y="856833"/>
                </a:lnTo>
                <a:cubicBezTo>
                  <a:pt x="1485183" y="856833"/>
                  <a:pt x="1056914" y="1102945"/>
                  <a:pt x="804021" y="1477276"/>
                </a:cubicBezTo>
                <a:lnTo>
                  <a:pt x="747871" y="1569703"/>
                </a:lnTo>
                <a:lnTo>
                  <a:pt x="0" y="1137920"/>
                </a:lnTo>
                <a:cubicBezTo>
                  <a:pt x="406540" y="433773"/>
                  <a:pt x="1157856" y="0"/>
                  <a:pt x="1970935" y="0"/>
                </a:cubicBezTo>
                <a:close/>
              </a:path>
            </a:pathLst>
          </a:custGeom>
          <a:blipFill dpi="0" rotWithShape="0">
            <a:blip r:embed="rId7"/>
            <a:srcRect/>
            <a:stretch>
              <a:fillRect t="-3999" b="-2827"/>
            </a:stretch>
          </a:blip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74429" tIns="562610" rIns="2399538" bIns="3163570" numCol="1" spcCol="1270" anchor="ctr" anchorCtr="0">
            <a:noAutofit/>
          </a:bodyPr>
          <a:lstStyle/>
          <a:p>
            <a:pPr marL="0" lvl="0" indent="0" algn="ctr" defTabSz="2622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IN" sz="5900" kern="1200"/>
          </a:p>
        </p:txBody>
      </p:sp>
      <p:sp>
        <p:nvSpPr>
          <p:cNvPr id="123" name="Freeform: Shape 122">
            <a:extLst>
              <a:ext uri="{FF2B5EF4-FFF2-40B4-BE49-F238E27FC236}">
                <a16:creationId xmlns:a16="http://schemas.microsoft.com/office/drawing/2014/main" id="{F48C7492-BE2B-488D-84EA-56665EA6076B}"/>
              </a:ext>
            </a:extLst>
          </p:cNvPr>
          <p:cNvSpPr/>
          <p:nvPr/>
        </p:nvSpPr>
        <p:spPr>
          <a:xfrm rot="3623035">
            <a:off x="1008430" y="2887943"/>
            <a:ext cx="2196145" cy="1674919"/>
          </a:xfrm>
          <a:custGeom>
            <a:avLst/>
            <a:gdLst>
              <a:gd name="connsiteX0" fmla="*/ 0 w 1970935"/>
              <a:gd name="connsiteY0" fmla="*/ 0 h 1569703"/>
              <a:gd name="connsiteX1" fmla="*/ 1970935 w 1970935"/>
              <a:gd name="connsiteY1" fmla="*/ 1137920 h 1569703"/>
              <a:gd name="connsiteX2" fmla="*/ 1223065 w 1970935"/>
              <a:gd name="connsiteY2" fmla="*/ 1569703 h 1569703"/>
              <a:gd name="connsiteX3" fmla="*/ 1166914 w 1970935"/>
              <a:gd name="connsiteY3" fmla="*/ 1477276 h 1569703"/>
              <a:gd name="connsiteX4" fmla="*/ 0 w 1970935"/>
              <a:gd name="connsiteY4" fmla="*/ 856833 h 1569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70935" h="1569703">
                <a:moveTo>
                  <a:pt x="0" y="0"/>
                </a:moveTo>
                <a:cubicBezTo>
                  <a:pt x="813079" y="0"/>
                  <a:pt x="1564396" y="433773"/>
                  <a:pt x="1970935" y="1137920"/>
                </a:cubicBezTo>
                <a:lnTo>
                  <a:pt x="1223065" y="1569703"/>
                </a:lnTo>
                <a:lnTo>
                  <a:pt x="1166914" y="1477276"/>
                </a:lnTo>
                <a:cubicBezTo>
                  <a:pt x="914021" y="1102945"/>
                  <a:pt x="485752" y="856833"/>
                  <a:pt x="0" y="856833"/>
                </a:cubicBezTo>
                <a:close/>
              </a:path>
            </a:pathLst>
          </a:custGeom>
          <a:blipFill dpi="0" rotWithShape="0">
            <a:blip r:embed="rId8"/>
            <a:srcRect/>
            <a:stretch>
              <a:fillRect l="-96866" r="-96866"/>
            </a:stretch>
          </a:blip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377948" tIns="541020" rIns="952839" bIns="3141980" numCol="1" spcCol="1270" anchor="ctr" anchorCtr="0">
            <a:noAutofit/>
          </a:bodyPr>
          <a:lstStyle/>
          <a:p>
            <a:pPr marL="0" lvl="0" indent="0" algn="ctr" defTabSz="1866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IN" sz="4200" kern="1200"/>
          </a:p>
        </p:txBody>
      </p:sp>
      <p:sp>
        <p:nvSpPr>
          <p:cNvPr id="124" name="Freeform: Shape 123">
            <a:extLst>
              <a:ext uri="{FF2B5EF4-FFF2-40B4-BE49-F238E27FC236}">
                <a16:creationId xmlns:a16="http://schemas.microsoft.com/office/drawing/2014/main" id="{DBBD0B0B-3553-407E-9E25-7E30665BD375}"/>
              </a:ext>
            </a:extLst>
          </p:cNvPr>
          <p:cNvSpPr/>
          <p:nvPr/>
        </p:nvSpPr>
        <p:spPr>
          <a:xfrm rot="3623035">
            <a:off x="-1746635" y="4432151"/>
            <a:ext cx="1854214" cy="1482486"/>
          </a:xfrm>
          <a:custGeom>
            <a:avLst/>
            <a:gdLst>
              <a:gd name="connsiteX0" fmla="*/ 1212489 w 1970935"/>
              <a:gd name="connsiteY0" fmla="*/ 0 h 1575809"/>
              <a:gd name="connsiteX1" fmla="*/ 1970935 w 1970935"/>
              <a:gd name="connsiteY1" fmla="*/ 437889 h 1575809"/>
              <a:gd name="connsiteX2" fmla="*/ 0 w 1970935"/>
              <a:gd name="connsiteY2" fmla="*/ 1575809 h 1575809"/>
              <a:gd name="connsiteX3" fmla="*/ 0 w 1970935"/>
              <a:gd name="connsiteY3" fmla="*/ 695462 h 1575809"/>
              <a:gd name="connsiteX4" fmla="*/ 1166914 w 1970935"/>
              <a:gd name="connsiteY4" fmla="*/ 75019 h 15758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70935" h="1575809">
                <a:moveTo>
                  <a:pt x="1212489" y="0"/>
                </a:moveTo>
                <a:lnTo>
                  <a:pt x="1970935" y="437889"/>
                </a:lnTo>
                <a:cubicBezTo>
                  <a:pt x="1564395" y="1142036"/>
                  <a:pt x="813079" y="1575809"/>
                  <a:pt x="0" y="1575809"/>
                </a:cubicBezTo>
                <a:lnTo>
                  <a:pt x="0" y="695462"/>
                </a:lnTo>
                <a:cubicBezTo>
                  <a:pt x="485752" y="695462"/>
                  <a:pt x="914021" y="449350"/>
                  <a:pt x="1166914" y="75019"/>
                </a:cubicBezTo>
                <a:close/>
              </a:path>
            </a:pathLst>
          </a:custGeom>
          <a:blipFill dpi="0" rotWithShape="0">
            <a:blip r:embed="rId9"/>
            <a:srcRect/>
            <a:stretch>
              <a:fillRect l="-30816" r="-39650"/>
            </a:stretch>
          </a:blip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377948" tIns="3141980" rIns="952839" bIns="541020" numCol="1" spcCol="1270" anchor="ctr" anchorCtr="0">
            <a:noAutofit/>
          </a:bodyPr>
          <a:lstStyle/>
          <a:p>
            <a:pPr marL="0" lvl="0" indent="0" algn="ctr" defTabSz="1866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IN" sz="4200" kern="1200" dirty="0"/>
          </a:p>
        </p:txBody>
      </p:sp>
      <p:sp>
        <p:nvSpPr>
          <p:cNvPr id="125" name="Freeform: Shape 124">
            <a:extLst>
              <a:ext uri="{FF2B5EF4-FFF2-40B4-BE49-F238E27FC236}">
                <a16:creationId xmlns:a16="http://schemas.microsoft.com/office/drawing/2014/main" id="{6E4E2B9D-8B3E-41C9-95AA-7AB4A479BD1C}"/>
              </a:ext>
            </a:extLst>
          </p:cNvPr>
          <p:cNvSpPr/>
          <p:nvPr/>
        </p:nvSpPr>
        <p:spPr>
          <a:xfrm rot="3623035">
            <a:off x="-1375115" y="994524"/>
            <a:ext cx="1000378" cy="2141060"/>
          </a:xfrm>
          <a:custGeom>
            <a:avLst/>
            <a:gdLst>
              <a:gd name="connsiteX0" fmla="*/ 304905 w 1063351"/>
              <a:gd name="connsiteY0" fmla="*/ 0 h 2275840"/>
              <a:gd name="connsiteX1" fmla="*/ 1052776 w 1063351"/>
              <a:gd name="connsiteY1" fmla="*/ 431783 h 2275840"/>
              <a:gd name="connsiteX2" fmla="*/ 1038438 w 1063351"/>
              <a:gd name="connsiteY2" fmla="*/ 455384 h 2275840"/>
              <a:gd name="connsiteX3" fmla="*/ 868590 w 1063351"/>
              <a:gd name="connsiteY3" fmla="*/ 1126163 h 2275840"/>
              <a:gd name="connsiteX4" fmla="*/ 1038438 w 1063351"/>
              <a:gd name="connsiteY4" fmla="*/ 1796942 h 2275840"/>
              <a:gd name="connsiteX5" fmla="*/ 1063351 w 1063351"/>
              <a:gd name="connsiteY5" fmla="*/ 1837951 h 2275840"/>
              <a:gd name="connsiteX6" fmla="*/ 304905 w 1063351"/>
              <a:gd name="connsiteY6" fmla="*/ 2275840 h 2275840"/>
              <a:gd name="connsiteX7" fmla="*/ 304905 w 1063351"/>
              <a:gd name="connsiteY7" fmla="*/ 0 h 2275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63351" h="2275840">
                <a:moveTo>
                  <a:pt x="304905" y="0"/>
                </a:moveTo>
                <a:lnTo>
                  <a:pt x="1052776" y="431783"/>
                </a:lnTo>
                <a:lnTo>
                  <a:pt x="1038438" y="455384"/>
                </a:lnTo>
                <a:cubicBezTo>
                  <a:pt x="930118" y="654782"/>
                  <a:pt x="868590" y="883287"/>
                  <a:pt x="868590" y="1126163"/>
                </a:cubicBezTo>
                <a:cubicBezTo>
                  <a:pt x="868590" y="1369039"/>
                  <a:pt x="930118" y="1597544"/>
                  <a:pt x="1038438" y="1796942"/>
                </a:cubicBezTo>
                <a:lnTo>
                  <a:pt x="1063351" y="1837951"/>
                </a:lnTo>
                <a:lnTo>
                  <a:pt x="304905" y="2275840"/>
                </a:lnTo>
                <a:cubicBezTo>
                  <a:pt x="-101635" y="1571693"/>
                  <a:pt x="-101635" y="704147"/>
                  <a:pt x="304905" y="0"/>
                </a:cubicBezTo>
                <a:close/>
              </a:path>
            </a:pathLst>
          </a:custGeom>
          <a:blipFill dpi="0" rotWithShape="0">
            <a:blip r:embed="rId10"/>
            <a:srcRect/>
            <a:stretch>
              <a:fillRect t="-32216" b="-69840"/>
            </a:stretch>
          </a:blip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293" tIns="1885103" rIns="3174746" bIns="1885104" numCol="1" spcCol="1270" anchor="ctr" anchorCtr="0">
            <a:noAutofit/>
          </a:bodyPr>
          <a:lstStyle/>
          <a:p>
            <a:pPr marL="0" lvl="0" indent="0" algn="ctr" defTabSz="2444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IN" sz="5500" kern="1200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95FB0E8F-E5CF-4207-80D6-04A4A4C7B823}"/>
              </a:ext>
            </a:extLst>
          </p:cNvPr>
          <p:cNvSpPr txBox="1"/>
          <p:nvPr/>
        </p:nvSpPr>
        <p:spPr>
          <a:xfrm>
            <a:off x="10078623" y="10198"/>
            <a:ext cx="20832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www.eat4fit.in</a:t>
            </a:r>
            <a:endParaRPr lang="en-I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9" name="Picture 128">
            <a:extLst>
              <a:ext uri="{FF2B5EF4-FFF2-40B4-BE49-F238E27FC236}">
                <a16:creationId xmlns:a16="http://schemas.microsoft.com/office/drawing/2014/main" id="{61E34591-CB10-4D52-A77B-2990CD13352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1228803" y="2422922"/>
            <a:ext cx="2380040" cy="2304198"/>
          </a:xfrm>
          <a:prstGeom prst="ellipse">
            <a:avLst/>
          </a:prstGeom>
          <a:ln w="254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3896742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572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A24011D-4224-7311-617E-151FD60DAD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val 10">
            <a:extLst>
              <a:ext uri="{FF2B5EF4-FFF2-40B4-BE49-F238E27FC236}">
                <a16:creationId xmlns:a16="http://schemas.microsoft.com/office/drawing/2014/main" id="{160CD1E6-2C7B-667C-312E-EE8C610F0F06}"/>
              </a:ext>
            </a:extLst>
          </p:cNvPr>
          <p:cNvSpPr/>
          <p:nvPr/>
        </p:nvSpPr>
        <p:spPr>
          <a:xfrm rot="10800000">
            <a:off x="-2836911" y="-1592562"/>
            <a:ext cx="10446106" cy="10043124"/>
          </a:xfrm>
          <a:prstGeom prst="ellipse">
            <a:avLst/>
          </a:prstGeom>
          <a:noFill/>
          <a:ln w="63500" cap="rnd">
            <a:solidFill>
              <a:schemeClr val="accent4">
                <a:lumMod val="60000"/>
                <a:lumOff val="40000"/>
              </a:schemeClr>
            </a:solidFill>
            <a:prstDash val="lgDash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008B9C75-03D0-104F-3DA6-1AC24325BF83}"/>
              </a:ext>
            </a:extLst>
          </p:cNvPr>
          <p:cNvSpPr/>
          <p:nvPr/>
        </p:nvSpPr>
        <p:spPr>
          <a:xfrm>
            <a:off x="-348240" y="-139107"/>
            <a:ext cx="13062004" cy="7327900"/>
          </a:xfrm>
          <a:prstGeom prst="roundRect">
            <a:avLst>
              <a:gd name="adj" fmla="val 8281"/>
            </a:avLst>
          </a:prstGeom>
          <a:solidFill>
            <a:srgbClr val="93C57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506C910-F42F-C4B5-1B57-02C73DD8EFD7}"/>
              </a:ext>
            </a:extLst>
          </p:cNvPr>
          <p:cNvGrpSpPr/>
          <p:nvPr/>
        </p:nvGrpSpPr>
        <p:grpSpPr>
          <a:xfrm>
            <a:off x="117164" y="149898"/>
            <a:ext cx="894437" cy="818147"/>
            <a:chOff x="5482524" y="1479609"/>
            <a:chExt cx="894437" cy="818147"/>
          </a:xfrm>
        </p:grpSpPr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EC936A9F-2289-FD2B-CEE7-7355EA2E0ECD}"/>
                </a:ext>
              </a:extLst>
            </p:cNvPr>
            <p:cNvSpPr/>
            <p:nvPr/>
          </p:nvSpPr>
          <p:spPr>
            <a:xfrm>
              <a:off x="5643688" y="1520722"/>
              <a:ext cx="572111" cy="676502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402A0314-ED5A-4E6E-CE46-1373B357DF57}"/>
                </a:ext>
              </a:extLst>
            </p:cNvPr>
            <p:cNvSpPr/>
            <p:nvPr/>
          </p:nvSpPr>
          <p:spPr>
            <a:xfrm>
              <a:off x="5482524" y="1479609"/>
              <a:ext cx="894437" cy="818147"/>
            </a:xfrm>
            <a:prstGeom prst="roundRect">
              <a:avLst>
                <a:gd name="adj" fmla="val 11539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rgbClr val="385723"/>
                  </a:solidFill>
                  <a:latin typeface="Arial Black" panose="020B0A04020102020204" pitchFamily="34" charset="0"/>
                </a:rPr>
                <a:t>07</a:t>
              </a:r>
              <a:endParaRPr lang="en-IN" sz="2400" b="1" dirty="0">
                <a:solidFill>
                  <a:srgbClr val="385723"/>
                </a:solidFill>
                <a:latin typeface="Arial Black" panose="020B0A04020102020204" pitchFamily="34" charset="0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07FBB3D4-9F66-FD44-1E2C-4FFBAE0A2637}"/>
              </a:ext>
            </a:extLst>
          </p:cNvPr>
          <p:cNvSpPr txBox="1"/>
          <p:nvPr/>
        </p:nvSpPr>
        <p:spPr>
          <a:xfrm>
            <a:off x="886965" y="317973"/>
            <a:ext cx="36898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latin typeface="Bodoni MT" panose="02070603080606020203" pitchFamily="18" charset="0"/>
              </a:rPr>
              <a:t>Team Introduction</a:t>
            </a:r>
            <a:endParaRPr lang="en-IN" sz="2400" b="1" dirty="0">
              <a:latin typeface="Bodoni MT" panose="02070603080606020203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1B6451-8329-98CC-8009-B778AF6765BE}"/>
              </a:ext>
            </a:extLst>
          </p:cNvPr>
          <p:cNvSpPr txBox="1"/>
          <p:nvPr/>
        </p:nvSpPr>
        <p:spPr>
          <a:xfrm>
            <a:off x="10078623" y="10198"/>
            <a:ext cx="20832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www.eat4fit.in</a:t>
            </a:r>
            <a:endParaRPr lang="en-I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850CD4B-95B4-44DE-BD45-239BB46460C7}"/>
              </a:ext>
            </a:extLst>
          </p:cNvPr>
          <p:cNvGrpSpPr/>
          <p:nvPr/>
        </p:nvGrpSpPr>
        <p:grpSpPr>
          <a:xfrm>
            <a:off x="4576804" y="1698383"/>
            <a:ext cx="3401174" cy="3453050"/>
            <a:chOff x="4369094" y="1442622"/>
            <a:chExt cx="3401174" cy="345305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296EB89-F677-4C7E-AFF8-388A426682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861030" y="1442622"/>
              <a:ext cx="2212902" cy="2220496"/>
            </a:xfrm>
            <a:prstGeom prst="ellipse">
              <a:avLst/>
            </a:prstGeom>
            <a:ln w="25400" cap="rnd">
              <a:solidFill>
                <a:srgbClr val="333333"/>
              </a:solidFill>
            </a:ln>
            <a:effectLst/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6D3E8AC-818A-4317-BA86-9552E647F7C0}"/>
                </a:ext>
              </a:extLst>
            </p:cNvPr>
            <p:cNvSpPr txBox="1"/>
            <p:nvPr/>
          </p:nvSpPr>
          <p:spPr>
            <a:xfrm>
              <a:off x="4369094" y="4495562"/>
              <a:ext cx="340117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b="1" dirty="0"/>
                <a:t> </a:t>
              </a:r>
              <a:r>
                <a:rPr lang="en-IN" sz="2000" b="1" dirty="0">
                  <a:latin typeface="Bodoni MT" panose="02070603080606020203" pitchFamily="18" charset="0"/>
                </a:rPr>
                <a:t>Co-Founder &amp; Nutritionist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A1912F2-1032-47E7-92AB-D04E8B26CBB3}"/>
                </a:ext>
              </a:extLst>
            </p:cNvPr>
            <p:cNvSpPr txBox="1"/>
            <p:nvPr/>
          </p:nvSpPr>
          <p:spPr>
            <a:xfrm>
              <a:off x="4938520" y="3861910"/>
              <a:ext cx="191051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2400" b="1" dirty="0">
                  <a:latin typeface="Bodoni MT" panose="02070603080606020203" pitchFamily="18" charset="0"/>
                </a:rPr>
                <a:t>Rani</a:t>
              </a:r>
              <a:r>
                <a:rPr lang="en-IN" dirty="0"/>
                <a:t> </a:t>
              </a:r>
              <a:r>
                <a:rPr lang="en-IN" sz="2400" b="1" dirty="0">
                  <a:latin typeface="Bodoni MT" panose="02070603080606020203" pitchFamily="18" charset="0"/>
                </a:rPr>
                <a:t>Kumari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6732180-E16E-45C8-B4F9-77E340DE0D31}"/>
              </a:ext>
            </a:extLst>
          </p:cNvPr>
          <p:cNvGrpSpPr/>
          <p:nvPr/>
        </p:nvGrpSpPr>
        <p:grpSpPr>
          <a:xfrm>
            <a:off x="448909" y="1698383"/>
            <a:ext cx="3401174" cy="3372693"/>
            <a:chOff x="8519649" y="1436975"/>
            <a:chExt cx="3401174" cy="3372693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C6010FD-22B5-4740-BB35-9DF117F1BE5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918181" y="1436975"/>
              <a:ext cx="2245078" cy="2220496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54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6C1C3FB-9545-415C-A5C2-E6222AB1687A}"/>
                </a:ext>
              </a:extLst>
            </p:cNvPr>
            <p:cNvSpPr txBox="1"/>
            <p:nvPr/>
          </p:nvSpPr>
          <p:spPr>
            <a:xfrm>
              <a:off x="8519649" y="4409558"/>
              <a:ext cx="340117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b="1" dirty="0"/>
                <a:t> </a:t>
              </a:r>
              <a:r>
                <a:rPr lang="en-IN" sz="2000" b="1" dirty="0">
                  <a:latin typeface="Bodoni MT" panose="02070603080606020203" pitchFamily="18" charset="0"/>
                </a:rPr>
                <a:t>Co-Founder &amp; CEO 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834687A-85C0-4059-A636-59A6CCDF652D}"/>
                </a:ext>
              </a:extLst>
            </p:cNvPr>
            <p:cNvSpPr txBox="1"/>
            <p:nvPr/>
          </p:nvSpPr>
          <p:spPr>
            <a:xfrm>
              <a:off x="9108857" y="3861909"/>
              <a:ext cx="25057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2400" b="1" dirty="0">
                  <a:latin typeface="Bodoni MT" panose="02070603080606020203" pitchFamily="18" charset="0"/>
                </a:rPr>
                <a:t>Md Arshad Khan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1781EB5-9650-42B5-A793-99F82A6703FD}"/>
              </a:ext>
            </a:extLst>
          </p:cNvPr>
          <p:cNvGrpSpPr/>
          <p:nvPr/>
        </p:nvGrpSpPr>
        <p:grpSpPr>
          <a:xfrm>
            <a:off x="8258587" y="1698383"/>
            <a:ext cx="4174567" cy="3767708"/>
            <a:chOff x="218539" y="1431328"/>
            <a:chExt cx="4174567" cy="3767708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16E68E5-6360-4F27-9B8C-658544CE3E3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83284" y="1431328"/>
              <a:ext cx="2245078" cy="2231790"/>
            </a:xfrm>
            <a:prstGeom prst="ellipse">
              <a:avLst/>
            </a:prstGeom>
            <a:ln w="254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D19EE39B-6B24-406A-A4FD-168FF574932D}"/>
                </a:ext>
              </a:extLst>
            </p:cNvPr>
            <p:cNvSpPr txBox="1"/>
            <p:nvPr/>
          </p:nvSpPr>
          <p:spPr>
            <a:xfrm>
              <a:off x="218539" y="4491150"/>
              <a:ext cx="417456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2000" b="1" dirty="0">
                  <a:latin typeface="Bodoni MT" panose="02070603080606020203" pitchFamily="18" charset="0"/>
                </a:rPr>
                <a:t>Co-Founder &amp; Head of </a:t>
              </a:r>
            </a:p>
            <a:p>
              <a:pPr algn="ctr"/>
              <a:r>
                <a:rPr lang="en-IN" sz="2000" b="1" dirty="0">
                  <a:latin typeface="Bodoni MT" panose="02070603080606020203" pitchFamily="18" charset="0"/>
                </a:rPr>
                <a:t>Operations 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B808FDE-EBFD-45A8-B41F-968A3B77322B}"/>
                </a:ext>
              </a:extLst>
            </p:cNvPr>
            <p:cNvSpPr txBox="1"/>
            <p:nvPr/>
          </p:nvSpPr>
          <p:spPr>
            <a:xfrm>
              <a:off x="699589" y="3952914"/>
              <a:ext cx="307553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2400" b="1" dirty="0">
                  <a:latin typeface="Bodoni MT" panose="02070603080606020203" pitchFamily="18" charset="0"/>
                </a:rPr>
                <a:t>Imran Khan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C516A56-A0D9-ECC9-39D5-005432AB9C94}"/>
              </a:ext>
            </a:extLst>
          </p:cNvPr>
          <p:cNvSpPr txBox="1"/>
          <p:nvPr/>
        </p:nvSpPr>
        <p:spPr>
          <a:xfrm>
            <a:off x="4200641" y="-1659267"/>
            <a:ext cx="379071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latin typeface="Bodoni MT" panose="02070603080606020203" pitchFamily="18" charset="0"/>
              </a:rPr>
              <a:t>Thank You</a:t>
            </a:r>
            <a:endParaRPr lang="en-IN" sz="6000" dirty="0">
              <a:latin typeface="Bodoni MT" panose="02070603080606020203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9E5D0BD-F4D6-245F-B545-B73046EB7DEC}"/>
              </a:ext>
            </a:extLst>
          </p:cNvPr>
          <p:cNvSpPr/>
          <p:nvPr/>
        </p:nvSpPr>
        <p:spPr>
          <a:xfrm>
            <a:off x="4093532" y="8639297"/>
            <a:ext cx="4178460" cy="45719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431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572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C9EA34D-272E-77B6-9384-890E29C651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CB92900-6CAD-4763-DEF8-1DE32461F24F}"/>
              </a:ext>
            </a:extLst>
          </p:cNvPr>
          <p:cNvSpPr/>
          <p:nvPr/>
        </p:nvSpPr>
        <p:spPr>
          <a:xfrm>
            <a:off x="-348240" y="-139107"/>
            <a:ext cx="13062004" cy="7327900"/>
          </a:xfrm>
          <a:prstGeom prst="roundRect">
            <a:avLst>
              <a:gd name="adj" fmla="val 8281"/>
            </a:avLst>
          </a:prstGeom>
          <a:solidFill>
            <a:srgbClr val="93C57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67DD829-9391-5313-EFD2-8BD7DDC8654B}"/>
              </a:ext>
            </a:extLst>
          </p:cNvPr>
          <p:cNvSpPr/>
          <p:nvPr/>
        </p:nvSpPr>
        <p:spPr>
          <a:xfrm rot="9153565" flipV="1">
            <a:off x="150002" y="125605"/>
            <a:ext cx="1319028" cy="1317020"/>
          </a:xfrm>
          <a:prstGeom prst="ellipse">
            <a:avLst/>
          </a:prstGeom>
          <a:noFill/>
          <a:ln w="25400" cap="rnd">
            <a:solidFill>
              <a:schemeClr val="accent4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3E05B91-2EEA-3136-D671-5F9CB7C1F0F9}"/>
              </a:ext>
            </a:extLst>
          </p:cNvPr>
          <p:cNvSpPr txBox="1"/>
          <p:nvPr/>
        </p:nvSpPr>
        <p:spPr>
          <a:xfrm>
            <a:off x="15491398" y="797315"/>
            <a:ext cx="14385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Bodoni MT" panose="02070603080606020203" pitchFamily="18" charset="0"/>
              </a:rPr>
              <a:t>Our Team</a:t>
            </a:r>
            <a:endParaRPr lang="en-IN" sz="2400" b="1" dirty="0">
              <a:solidFill>
                <a:schemeClr val="accent4">
                  <a:lumMod val="40000"/>
                  <a:lumOff val="60000"/>
                </a:schemeClr>
              </a:solidFill>
              <a:latin typeface="Bodoni MT" panose="02070603080606020203" pitchFamily="18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BAB4749-DA36-D531-B1B9-DBD3229352E3}"/>
              </a:ext>
            </a:extLst>
          </p:cNvPr>
          <p:cNvSpPr/>
          <p:nvPr/>
        </p:nvSpPr>
        <p:spPr>
          <a:xfrm>
            <a:off x="12696096" y="1598496"/>
            <a:ext cx="7446158" cy="4533683"/>
          </a:xfrm>
          <a:prstGeom prst="roundRect">
            <a:avLst>
              <a:gd name="adj" fmla="val 828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7E8B590-1417-52B1-6C75-1D6617366A8F}"/>
              </a:ext>
            </a:extLst>
          </p:cNvPr>
          <p:cNvSpPr txBox="1"/>
          <p:nvPr/>
        </p:nvSpPr>
        <p:spPr>
          <a:xfrm>
            <a:off x="4200641" y="2577069"/>
            <a:ext cx="379071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latin typeface="Bodoni MT" panose="02070603080606020203" pitchFamily="18" charset="0"/>
              </a:rPr>
              <a:t>Thank You</a:t>
            </a:r>
            <a:endParaRPr lang="en-IN" sz="6000" dirty="0">
              <a:latin typeface="Bodoni MT" panose="02070603080606020203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809EE20-534C-4F44-BD13-F2F5F60F16C4}"/>
              </a:ext>
            </a:extLst>
          </p:cNvPr>
          <p:cNvSpPr txBox="1"/>
          <p:nvPr/>
        </p:nvSpPr>
        <p:spPr>
          <a:xfrm>
            <a:off x="9864612" y="10198"/>
            <a:ext cx="20832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www.eat4fit.in</a:t>
            </a:r>
            <a:endParaRPr lang="en-I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950A6C3-6CD5-40C7-83D3-8DEFD8F4EC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396" y="271502"/>
            <a:ext cx="1086240" cy="1051626"/>
          </a:xfrm>
          <a:prstGeom prst="ellipse">
            <a:avLst/>
          </a:prstGeom>
          <a:ln w="127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147C944-F08A-EB15-BB4D-5C5608255CDA}"/>
              </a:ext>
            </a:extLst>
          </p:cNvPr>
          <p:cNvSpPr/>
          <p:nvPr/>
        </p:nvSpPr>
        <p:spPr>
          <a:xfrm>
            <a:off x="4093532" y="3592732"/>
            <a:ext cx="4178460" cy="45719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5517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253740-389E-B2F3-12AE-717F6DEE8B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59D3DE43-DF4D-CD6B-7377-8E3564072DED}"/>
              </a:ext>
            </a:extLst>
          </p:cNvPr>
          <p:cNvSpPr/>
          <p:nvPr/>
        </p:nvSpPr>
        <p:spPr>
          <a:xfrm>
            <a:off x="-228857" y="-139107"/>
            <a:ext cx="13062004" cy="7327900"/>
          </a:xfrm>
          <a:prstGeom prst="roundRect">
            <a:avLst>
              <a:gd name="adj" fmla="val 8281"/>
            </a:avLst>
          </a:prstGeom>
          <a:solidFill>
            <a:srgbClr val="93C57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FD26FEC7-87CF-E186-D41E-CA94F9511422}"/>
              </a:ext>
            </a:extLst>
          </p:cNvPr>
          <p:cNvSpPr/>
          <p:nvPr/>
        </p:nvSpPr>
        <p:spPr>
          <a:xfrm>
            <a:off x="-6144566" y="1826990"/>
            <a:ext cx="6462978" cy="320402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1B332AB-2289-8A57-BD15-0361198DCF37}"/>
              </a:ext>
            </a:extLst>
          </p:cNvPr>
          <p:cNvSpPr/>
          <p:nvPr/>
        </p:nvSpPr>
        <p:spPr>
          <a:xfrm>
            <a:off x="-3915508" y="-6100185"/>
            <a:ext cx="20023016" cy="19058370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  <a:effectLst>
            <a:outerShdw blurRad="63500" sx="102000" sy="102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B7C4C61-9368-0650-FDB0-019F7F71C9E1}"/>
              </a:ext>
            </a:extLst>
          </p:cNvPr>
          <p:cNvSpPr/>
          <p:nvPr/>
        </p:nvSpPr>
        <p:spPr>
          <a:xfrm>
            <a:off x="-2039815" y="-4706815"/>
            <a:ext cx="16271630" cy="16271630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  <a:effectLst>
            <a:outerShdw blurRad="63500" sx="102000" sy="102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2406BCA-345A-DBBD-2D54-2D37FA5515BE}"/>
              </a:ext>
            </a:extLst>
          </p:cNvPr>
          <p:cNvSpPr/>
          <p:nvPr/>
        </p:nvSpPr>
        <p:spPr>
          <a:xfrm>
            <a:off x="-492369" y="-3159369"/>
            <a:ext cx="13176738" cy="13176738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  <a:effectLst>
            <a:outerShdw blurRad="63500" sx="102000" sy="102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A9A12E7-B267-60C8-FC31-224576A18F11}"/>
              </a:ext>
            </a:extLst>
          </p:cNvPr>
          <p:cNvSpPr/>
          <p:nvPr/>
        </p:nvSpPr>
        <p:spPr>
          <a:xfrm>
            <a:off x="914400" y="-1752600"/>
            <a:ext cx="10363200" cy="10363200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  <a:effectLst>
            <a:outerShdw blurRad="63500" sx="102000" sy="102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C8205A9-34FE-9F2D-41CD-0E012584BF3E}"/>
              </a:ext>
            </a:extLst>
          </p:cNvPr>
          <p:cNvSpPr/>
          <p:nvPr/>
        </p:nvSpPr>
        <p:spPr>
          <a:xfrm rot="14302781">
            <a:off x="2625969" y="-30741"/>
            <a:ext cx="6940062" cy="6919482"/>
          </a:xfrm>
          <a:prstGeom prst="ellipse">
            <a:avLst/>
          </a:prstGeom>
          <a:solidFill>
            <a:schemeClr val="bg1"/>
          </a:solidFill>
          <a:ln w="63500" cap="rnd">
            <a:solidFill>
              <a:schemeClr val="accent6">
                <a:lumMod val="60000"/>
                <a:lumOff val="40000"/>
              </a:schemeClr>
            </a:solidFill>
            <a:prstDash val="lgDashDot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B97757C-542F-2340-7AD1-3A25FA4C8795}"/>
              </a:ext>
            </a:extLst>
          </p:cNvPr>
          <p:cNvCxnSpPr/>
          <p:nvPr/>
        </p:nvCxnSpPr>
        <p:spPr>
          <a:xfrm>
            <a:off x="17624013" y="3511685"/>
            <a:ext cx="2219214" cy="0"/>
          </a:xfrm>
          <a:prstGeom prst="line">
            <a:avLst/>
          </a:prstGeom>
          <a:ln w="63500" cap="rnd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707BD0E-BEAC-7E32-5B93-75F6B0F1AC1E}"/>
              </a:ext>
            </a:extLst>
          </p:cNvPr>
          <p:cNvGrpSpPr/>
          <p:nvPr/>
        </p:nvGrpSpPr>
        <p:grpSpPr>
          <a:xfrm>
            <a:off x="3046248" y="450560"/>
            <a:ext cx="6102802" cy="5908326"/>
            <a:chOff x="2980931" y="450560"/>
            <a:chExt cx="6102802" cy="5908326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249C3F48-B6D4-A7F9-D345-095EAB42A5DE}"/>
                </a:ext>
              </a:extLst>
            </p:cNvPr>
            <p:cNvGrpSpPr/>
            <p:nvPr/>
          </p:nvGrpSpPr>
          <p:grpSpPr>
            <a:xfrm>
              <a:off x="2980931" y="450560"/>
              <a:ext cx="6102802" cy="5908326"/>
              <a:chOff x="3061244" y="451496"/>
              <a:chExt cx="6102802" cy="5908326"/>
            </a:xfrm>
          </p:grpSpPr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0FEFE092-FAEE-91EB-E0C6-F777C66B5A01}"/>
                  </a:ext>
                </a:extLst>
              </p:cNvPr>
              <p:cNvSpPr/>
              <p:nvPr/>
            </p:nvSpPr>
            <p:spPr>
              <a:xfrm>
                <a:off x="3061244" y="451496"/>
                <a:ext cx="6102802" cy="5908326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46F42944-6756-9CE9-5D33-0B5B3428AE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581049" y="2357288"/>
                <a:ext cx="5029902" cy="2143424"/>
              </a:xfrm>
              <a:prstGeom prst="rect">
                <a:avLst/>
              </a:prstGeom>
            </p:spPr>
          </p:pic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2018C5D0-083E-B33F-1937-9DCA75B8987D}"/>
                  </a:ext>
                </a:extLst>
              </p:cNvPr>
              <p:cNvGrpSpPr/>
              <p:nvPr/>
            </p:nvGrpSpPr>
            <p:grpSpPr>
              <a:xfrm>
                <a:off x="4745408" y="2966720"/>
                <a:ext cx="3702632" cy="1427396"/>
                <a:chOff x="4745408" y="2966720"/>
                <a:chExt cx="3702632" cy="1427396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DC18E8CE-9EFA-0C6F-2A89-5BDB7E926A2B}"/>
                    </a:ext>
                  </a:extLst>
                </p:cNvPr>
                <p:cNvGrpSpPr/>
                <p:nvPr/>
              </p:nvGrpSpPr>
              <p:grpSpPr>
                <a:xfrm>
                  <a:off x="4745408" y="2966720"/>
                  <a:ext cx="3702632" cy="1427396"/>
                  <a:chOff x="4745408" y="2966720"/>
                  <a:chExt cx="3702632" cy="1427396"/>
                </a:xfrm>
              </p:grpSpPr>
              <p:sp>
                <p:nvSpPr>
                  <p:cNvPr id="15" name="Isosceles Triangle 14">
                    <a:extLst>
                      <a:ext uri="{FF2B5EF4-FFF2-40B4-BE49-F238E27FC236}">
                        <a16:creationId xmlns:a16="http://schemas.microsoft.com/office/drawing/2014/main" id="{E7139DE1-E621-00F8-33B0-F9ED0BE94840}"/>
                      </a:ext>
                    </a:extLst>
                  </p:cNvPr>
                  <p:cNvSpPr/>
                  <p:nvPr/>
                </p:nvSpPr>
                <p:spPr>
                  <a:xfrm>
                    <a:off x="4745408" y="3461123"/>
                    <a:ext cx="1811482" cy="932993"/>
                  </a:xfrm>
                  <a:prstGeom prst="triangl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" name="Rectangle 15">
                    <a:extLst>
                      <a:ext uri="{FF2B5EF4-FFF2-40B4-BE49-F238E27FC236}">
                        <a16:creationId xmlns:a16="http://schemas.microsoft.com/office/drawing/2014/main" id="{A01D1C9C-3C23-3844-0008-A13550208C1A}"/>
                      </a:ext>
                    </a:extLst>
                  </p:cNvPr>
                  <p:cNvSpPr/>
                  <p:nvPr/>
                </p:nvSpPr>
                <p:spPr>
                  <a:xfrm>
                    <a:off x="5836920" y="2966720"/>
                    <a:ext cx="2611120" cy="13208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247BBBDD-ED06-9252-8E3E-23204D98051A}"/>
                    </a:ext>
                  </a:extLst>
                </p:cNvPr>
                <p:cNvSpPr/>
                <p:nvPr/>
              </p:nvSpPr>
              <p:spPr>
                <a:xfrm>
                  <a:off x="5035980" y="3632835"/>
                  <a:ext cx="163830" cy="4571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48C0A4F-1563-0EAF-BC9D-F61897B4461C}"/>
                  </a:ext>
                </a:extLst>
              </p:cNvPr>
              <p:cNvSpPr txBox="1"/>
              <p:nvPr/>
            </p:nvSpPr>
            <p:spPr>
              <a:xfrm>
                <a:off x="5459025" y="2709864"/>
                <a:ext cx="3066333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600" b="1" dirty="0">
                    <a:latin typeface="Angsana New" panose="020B0502040204020203" pitchFamily="18" charset="-34"/>
                    <a:cs typeface="Angsana New" panose="020B0502040204020203" pitchFamily="18" charset="-34"/>
                  </a:rPr>
                  <a:t>EAT4FIT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0957E19-ED07-C009-3C38-D50CE23B9705}"/>
                  </a:ext>
                </a:extLst>
              </p:cNvPr>
              <p:cNvSpPr txBox="1"/>
              <p:nvPr/>
            </p:nvSpPr>
            <p:spPr>
              <a:xfrm>
                <a:off x="5131736" y="3488462"/>
                <a:ext cx="3779446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0" b="1" dirty="0">
                    <a:latin typeface="Angsana New" panose="020B0502040204020203" pitchFamily="18" charset="-34"/>
                    <a:cs typeface="Angsana New" panose="020B0502040204020203" pitchFamily="18" charset="-34"/>
                  </a:rPr>
                  <a:t>FIT-FOOD FIT-LIFE</a:t>
                </a:r>
              </a:p>
            </p:txBody>
          </p:sp>
        </p:grp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98EFDDE0-DD42-340C-ACD8-27CD5795CD2E}"/>
                </a:ext>
              </a:extLst>
            </p:cNvPr>
            <p:cNvSpPr/>
            <p:nvPr/>
          </p:nvSpPr>
          <p:spPr>
            <a:xfrm>
              <a:off x="5035980" y="3507875"/>
              <a:ext cx="3657600" cy="121150"/>
            </a:xfrm>
            <a:prstGeom prst="roundRect">
              <a:avLst/>
            </a:prstGeom>
            <a:solidFill>
              <a:srgbClr val="1D873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047204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572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2ABE134-68D3-95F1-AF31-19DC900869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4DC508C6-1DFC-BBB3-5841-1C3FA40CD871}"/>
              </a:ext>
            </a:extLst>
          </p:cNvPr>
          <p:cNvSpPr/>
          <p:nvPr/>
        </p:nvSpPr>
        <p:spPr>
          <a:xfrm>
            <a:off x="-228857" y="-139107"/>
            <a:ext cx="13062004" cy="7327900"/>
          </a:xfrm>
          <a:prstGeom prst="roundRect">
            <a:avLst>
              <a:gd name="adj" fmla="val 8281"/>
            </a:avLst>
          </a:prstGeom>
          <a:solidFill>
            <a:srgbClr val="93C57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F05E1F29-FE77-FAE3-8C96-F7C6A76356E1}"/>
              </a:ext>
            </a:extLst>
          </p:cNvPr>
          <p:cNvSpPr/>
          <p:nvPr/>
        </p:nvSpPr>
        <p:spPr>
          <a:xfrm>
            <a:off x="-1045029" y="1826990"/>
            <a:ext cx="6462978" cy="320402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0EBDFE7-8354-F841-13B0-389AF6ECCF29}"/>
              </a:ext>
            </a:extLst>
          </p:cNvPr>
          <p:cNvSpPr/>
          <p:nvPr/>
        </p:nvSpPr>
        <p:spPr>
          <a:xfrm rot="18657070">
            <a:off x="-1496199" y="-4140685"/>
            <a:ext cx="15184398" cy="15139370"/>
          </a:xfrm>
          <a:prstGeom prst="ellipse">
            <a:avLst/>
          </a:prstGeom>
          <a:noFill/>
          <a:ln w="63500" cap="rnd">
            <a:solidFill>
              <a:schemeClr val="accent6">
                <a:lumMod val="60000"/>
                <a:lumOff val="40000"/>
              </a:schemeClr>
            </a:solidFill>
            <a:prstDash val="lgDashDot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47E51A-5485-1475-77AD-2B34B21A9CC2}"/>
              </a:ext>
            </a:extLst>
          </p:cNvPr>
          <p:cNvSpPr txBox="1"/>
          <p:nvPr/>
        </p:nvSpPr>
        <p:spPr>
          <a:xfrm>
            <a:off x="7421039" y="2236605"/>
            <a:ext cx="20832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www.eat4fit.in</a:t>
            </a:r>
            <a:endParaRPr lang="en-I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01AE09-EC83-940D-984D-736A1893F843}"/>
              </a:ext>
            </a:extLst>
          </p:cNvPr>
          <p:cNvSpPr txBox="1"/>
          <p:nvPr/>
        </p:nvSpPr>
        <p:spPr>
          <a:xfrm>
            <a:off x="7176896" y="2599614"/>
            <a:ext cx="291509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cs typeface="Times New Roman" panose="02020603050405020304" pitchFamily="18" charset="0"/>
              </a:rPr>
              <a:t>EAT4FIT</a:t>
            </a:r>
            <a:endParaRPr lang="en-IN" sz="7200" b="1" dirty="0"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7B1BDD-A737-86B3-9B51-BE5908E39AC3}"/>
              </a:ext>
            </a:extLst>
          </p:cNvPr>
          <p:cNvSpPr txBox="1"/>
          <p:nvPr/>
        </p:nvSpPr>
        <p:spPr>
          <a:xfrm>
            <a:off x="7247813" y="3561333"/>
            <a:ext cx="25827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Britannic Bold" panose="020B0903060703020204" pitchFamily="34" charset="0"/>
                <a:cs typeface="Times New Roman" panose="02020603050405020304" pitchFamily="18" charset="0"/>
              </a:rPr>
              <a:t>FIT-FOOD FIT-LIFE</a:t>
            </a:r>
            <a:endParaRPr lang="en-IN" sz="2400" b="1" dirty="0">
              <a:latin typeface="Britannic Bold" panose="020B090306070302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C322EDA-DBD8-4233-33B6-AA98D97AF30C}"/>
              </a:ext>
            </a:extLst>
          </p:cNvPr>
          <p:cNvCxnSpPr>
            <a:cxnSpLocks/>
          </p:cNvCxnSpPr>
          <p:nvPr/>
        </p:nvCxnSpPr>
        <p:spPr>
          <a:xfrm>
            <a:off x="7176896" y="3561333"/>
            <a:ext cx="5656251" cy="0"/>
          </a:xfrm>
          <a:prstGeom prst="line">
            <a:avLst/>
          </a:prstGeom>
          <a:ln w="63500" cap="rnd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714170A3-0A33-28A7-DA1F-42B8B7F186A7}"/>
              </a:ext>
            </a:extLst>
          </p:cNvPr>
          <p:cNvSpPr/>
          <p:nvPr/>
        </p:nvSpPr>
        <p:spPr>
          <a:xfrm>
            <a:off x="-12721279" y="-26190"/>
            <a:ext cx="12192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CC0D9CCB-171F-4E90-810A-B83B327151B4}"/>
              </a:ext>
            </a:extLst>
          </p:cNvPr>
          <p:cNvSpPr/>
          <p:nvPr/>
        </p:nvSpPr>
        <p:spPr>
          <a:xfrm>
            <a:off x="13917896" y="0"/>
            <a:ext cx="9847514" cy="6884190"/>
          </a:xfrm>
          <a:custGeom>
            <a:avLst/>
            <a:gdLst>
              <a:gd name="connsiteX0" fmla="*/ 537705 w 9250053"/>
              <a:gd name="connsiteY0" fmla="*/ 0 h 6858000"/>
              <a:gd name="connsiteX1" fmla="*/ 9250053 w 9250053"/>
              <a:gd name="connsiteY1" fmla="*/ 0 h 6858000"/>
              <a:gd name="connsiteX2" fmla="*/ 9250053 w 9250053"/>
              <a:gd name="connsiteY2" fmla="*/ 6858000 h 6858000"/>
              <a:gd name="connsiteX3" fmla="*/ 2090892 w 9250053"/>
              <a:gd name="connsiteY3" fmla="*/ 6858000 h 6858000"/>
              <a:gd name="connsiteX4" fmla="*/ 2107779 w 9250053"/>
              <a:gd name="connsiteY4" fmla="*/ 6836982 h 6858000"/>
              <a:gd name="connsiteX5" fmla="*/ 2468253 w 9250053"/>
              <a:gd name="connsiteY5" fmla="*/ 5548378 h 6858000"/>
              <a:gd name="connsiteX6" fmla="*/ 893453 w 9250053"/>
              <a:gd name="connsiteY6" fmla="*/ 4062478 h 6858000"/>
              <a:gd name="connsiteX7" fmla="*/ 1782453 w 9250053"/>
              <a:gd name="connsiteY7" fmla="*/ 1916178 h 6858000"/>
              <a:gd name="connsiteX8" fmla="*/ 29853 w 9250053"/>
              <a:gd name="connsiteY8" fmla="*/ 1255778 h 6858000"/>
              <a:gd name="connsiteX9" fmla="*/ 514140 w 9250053"/>
              <a:gd name="connsiteY9" fmla="*/ 46698 h 6858000"/>
              <a:gd name="connsiteX10" fmla="*/ 537705 w 9250053"/>
              <a:gd name="connsiteY10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250053" h="6858000">
                <a:moveTo>
                  <a:pt x="537705" y="0"/>
                </a:moveTo>
                <a:lnTo>
                  <a:pt x="9250053" y="0"/>
                </a:lnTo>
                <a:lnTo>
                  <a:pt x="9250053" y="6858000"/>
                </a:lnTo>
                <a:lnTo>
                  <a:pt x="2090892" y="6858000"/>
                </a:lnTo>
                <a:lnTo>
                  <a:pt x="2107779" y="6836982"/>
                </a:lnTo>
                <a:cubicBezTo>
                  <a:pt x="2415006" y="6417369"/>
                  <a:pt x="2511909" y="5898951"/>
                  <a:pt x="2468253" y="5548378"/>
                </a:cubicBezTo>
                <a:cubicBezTo>
                  <a:pt x="2398403" y="4987461"/>
                  <a:pt x="1007753" y="4667844"/>
                  <a:pt x="893453" y="4062478"/>
                </a:cubicBezTo>
                <a:cubicBezTo>
                  <a:pt x="779153" y="3457112"/>
                  <a:pt x="1926386" y="2383961"/>
                  <a:pt x="1782453" y="1916178"/>
                </a:cubicBezTo>
                <a:cubicBezTo>
                  <a:pt x="1638520" y="1448395"/>
                  <a:pt x="224586" y="1617728"/>
                  <a:pt x="29853" y="1255778"/>
                </a:cubicBezTo>
                <a:cubicBezTo>
                  <a:pt x="-116197" y="984316"/>
                  <a:pt x="310444" y="425912"/>
                  <a:pt x="514140" y="46698"/>
                </a:cubicBezTo>
                <a:lnTo>
                  <a:pt x="537705" y="0"/>
                </a:ln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7138DAE6-2149-4D15-AC0D-742F187733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227" b="91113" l="8301" r="89844">
                        <a14:foregroundMark x1="13477" y1="7227" x2="13477" y2="7227"/>
                        <a14:foregroundMark x1="8301" y1="44238" x2="8301" y2="44238"/>
                        <a14:foregroundMark x1="84961" y1="69434" x2="84961" y2="69434"/>
                        <a14:foregroundMark x1="77246" y1="80957" x2="77246" y2="80957"/>
                        <a14:foregroundMark x1="87598" y1="72363" x2="87598" y2="72363"/>
                        <a14:foregroundMark x1="58301" y1="91113" x2="58301" y2="9111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967003">
            <a:off x="-9183435" y="0"/>
            <a:ext cx="6858000" cy="6858000"/>
          </a:xfrm>
          <a:prstGeom prst="rect">
            <a:avLst/>
          </a:prstGeom>
        </p:spPr>
      </p:pic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DCC3E2C9-3A6B-47FC-8D39-679C7050AD41}"/>
              </a:ext>
            </a:extLst>
          </p:cNvPr>
          <p:cNvSpPr/>
          <p:nvPr/>
        </p:nvSpPr>
        <p:spPr>
          <a:xfrm>
            <a:off x="-7927904" y="-19455"/>
            <a:ext cx="5420122" cy="6858000"/>
          </a:xfrm>
          <a:custGeom>
            <a:avLst/>
            <a:gdLst>
              <a:gd name="connsiteX0" fmla="*/ 0 w 5420122"/>
              <a:gd name="connsiteY0" fmla="*/ 0 h 6858000"/>
              <a:gd name="connsiteX1" fmla="*/ 3479652 w 5420122"/>
              <a:gd name="connsiteY1" fmla="*/ 0 h 6858000"/>
              <a:gd name="connsiteX2" fmla="*/ 3456087 w 5420122"/>
              <a:gd name="connsiteY2" fmla="*/ 46698 h 6858000"/>
              <a:gd name="connsiteX3" fmla="*/ 2971800 w 5420122"/>
              <a:gd name="connsiteY3" fmla="*/ 1255778 h 6858000"/>
              <a:gd name="connsiteX4" fmla="*/ 4724400 w 5420122"/>
              <a:gd name="connsiteY4" fmla="*/ 1916178 h 6858000"/>
              <a:gd name="connsiteX5" fmla="*/ 3835400 w 5420122"/>
              <a:gd name="connsiteY5" fmla="*/ 4062478 h 6858000"/>
              <a:gd name="connsiteX6" fmla="*/ 5410200 w 5420122"/>
              <a:gd name="connsiteY6" fmla="*/ 5548378 h 6858000"/>
              <a:gd name="connsiteX7" fmla="*/ 5049726 w 5420122"/>
              <a:gd name="connsiteY7" fmla="*/ 6836982 h 6858000"/>
              <a:gd name="connsiteX8" fmla="*/ 5032839 w 5420122"/>
              <a:gd name="connsiteY8" fmla="*/ 6858000 h 6858000"/>
              <a:gd name="connsiteX9" fmla="*/ 0 w 5420122"/>
              <a:gd name="connsiteY9" fmla="*/ 6858000 h 6858000"/>
              <a:gd name="connsiteX10" fmla="*/ 0 w 5420122"/>
              <a:gd name="connsiteY10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20122" h="6858000">
                <a:moveTo>
                  <a:pt x="0" y="0"/>
                </a:moveTo>
                <a:lnTo>
                  <a:pt x="3479652" y="0"/>
                </a:lnTo>
                <a:lnTo>
                  <a:pt x="3456087" y="46698"/>
                </a:lnTo>
                <a:cubicBezTo>
                  <a:pt x="3252391" y="425912"/>
                  <a:pt x="2825750" y="984316"/>
                  <a:pt x="2971800" y="1255778"/>
                </a:cubicBezTo>
                <a:cubicBezTo>
                  <a:pt x="3166533" y="1617728"/>
                  <a:pt x="4580467" y="1448395"/>
                  <a:pt x="4724400" y="1916178"/>
                </a:cubicBezTo>
                <a:cubicBezTo>
                  <a:pt x="4868333" y="2383961"/>
                  <a:pt x="3721100" y="3457112"/>
                  <a:pt x="3835400" y="4062478"/>
                </a:cubicBezTo>
                <a:cubicBezTo>
                  <a:pt x="3949700" y="4667844"/>
                  <a:pt x="5340350" y="4987461"/>
                  <a:pt x="5410200" y="5548378"/>
                </a:cubicBezTo>
                <a:cubicBezTo>
                  <a:pt x="5453856" y="5898951"/>
                  <a:pt x="5356953" y="6417369"/>
                  <a:pt x="5049726" y="6836982"/>
                </a:cubicBezTo>
                <a:lnTo>
                  <a:pt x="5032839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24EAFBA-B0B0-46EA-B72C-31133A5A2126}"/>
              </a:ext>
            </a:extLst>
          </p:cNvPr>
          <p:cNvSpPr txBox="1"/>
          <p:nvPr/>
        </p:nvSpPr>
        <p:spPr>
          <a:xfrm>
            <a:off x="17941918" y="2563438"/>
            <a:ext cx="5562600" cy="369331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dirty="0"/>
              <a:t>Eat4Fit is a Patna-based healthy meal delivery </a:t>
            </a:r>
            <a:r>
              <a:rPr lang="en-GB" dirty="0" err="1"/>
              <a:t>startup</a:t>
            </a:r>
            <a:r>
              <a:rPr lang="en-GB" dirty="0"/>
              <a:t> offering AI-powered, fully customizable meals designed for fitness enthusiasts, working professionals, students, patients, and even celebrities.</a:t>
            </a:r>
          </a:p>
          <a:p>
            <a:endParaRPr lang="en-GB" dirty="0"/>
          </a:p>
          <a:p>
            <a:r>
              <a:rPr lang="en-GB" dirty="0"/>
              <a:t>We deliver fresh, dietician-approved meals to multiple locations per customer—be it home, office, gym, or hostel—offering unmatched </a:t>
            </a:r>
            <a:r>
              <a:rPr lang="en-GB" dirty="0" err="1"/>
              <a:t>convenience.With</a:t>
            </a:r>
            <a:r>
              <a:rPr lang="en-GB" dirty="0"/>
              <a:t> FREE 24×7 dietician support, eco-friendly packaging, and affordable pricing, Eat4Fit makes healthy eating easy, accessible, and </a:t>
            </a:r>
            <a:r>
              <a:rPr lang="en-GB" dirty="0" err="1"/>
              <a:t>sustainable.We’re</a:t>
            </a:r>
            <a:r>
              <a:rPr lang="en-GB" dirty="0"/>
              <a:t> not just feeding people — we’re empowering India to live healthier, one personalized meal at a time.</a:t>
            </a:r>
            <a:endParaRPr lang="en-IN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218A313-E2D3-409D-BF38-ACDCB3C8C717}"/>
              </a:ext>
            </a:extLst>
          </p:cNvPr>
          <p:cNvSpPr txBox="1"/>
          <p:nvPr/>
        </p:nvSpPr>
        <p:spPr>
          <a:xfrm>
            <a:off x="17744721" y="1207621"/>
            <a:ext cx="19960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>
                <a:latin typeface="Bodoni MT" panose="02070603080606020203" pitchFamily="18" charset="0"/>
              </a:rPr>
              <a:t>Healthy</a:t>
            </a:r>
            <a:r>
              <a:rPr lang="en-GB" sz="1600" b="1" dirty="0"/>
              <a:t> </a:t>
            </a:r>
            <a:r>
              <a:rPr lang="en-GB" sz="2000" b="1" dirty="0">
                <a:latin typeface="Bodoni MT" panose="02070603080606020203" pitchFamily="18" charset="0"/>
              </a:rPr>
              <a:t>Meal</a:t>
            </a:r>
            <a:endParaRPr lang="en-IN" sz="2000" b="1" dirty="0">
              <a:latin typeface="Bodoni MT" panose="02070603080606020203" pitchFamily="18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FEE95D-9C0B-4746-BECB-3F89D6702880}"/>
              </a:ext>
            </a:extLst>
          </p:cNvPr>
          <p:cNvSpPr txBox="1"/>
          <p:nvPr/>
        </p:nvSpPr>
        <p:spPr>
          <a:xfrm>
            <a:off x="17575543" y="1594152"/>
            <a:ext cx="33132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800" b="1" dirty="0">
                <a:latin typeface="Bodoni MT" panose="02070603080606020203" pitchFamily="18" charset="0"/>
              </a:rPr>
              <a:t>EAT4FIT</a:t>
            </a:r>
            <a:endParaRPr lang="en-IN" sz="4800" b="1" dirty="0">
              <a:latin typeface="Bodoni MT" panose="02070603080606020203" pitchFamily="18" charset="0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8D68F12F-4FB0-41A1-B826-7286A981AE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6033" y="2280244"/>
            <a:ext cx="2493707" cy="2414241"/>
          </a:xfrm>
          <a:prstGeom prst="ellipse">
            <a:avLst/>
          </a:prstGeom>
          <a:ln w="254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2724926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572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2ABE134-68D3-95F1-AF31-19DC900869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BEFEC9E4-4ED6-33FB-E204-F9BEB902E9A2}"/>
              </a:ext>
            </a:extLst>
          </p:cNvPr>
          <p:cNvSpPr/>
          <p:nvPr/>
        </p:nvSpPr>
        <p:spPr>
          <a:xfrm>
            <a:off x="-228857" y="-139107"/>
            <a:ext cx="13062004" cy="7327900"/>
          </a:xfrm>
          <a:prstGeom prst="roundRect">
            <a:avLst>
              <a:gd name="adj" fmla="val 8281"/>
            </a:avLst>
          </a:prstGeom>
          <a:solidFill>
            <a:srgbClr val="93C57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0EBDFE7-8354-F841-13B0-389AF6ECCF29}"/>
              </a:ext>
            </a:extLst>
          </p:cNvPr>
          <p:cNvSpPr/>
          <p:nvPr/>
        </p:nvSpPr>
        <p:spPr>
          <a:xfrm rot="18657070">
            <a:off x="-1496199" y="-4140685"/>
            <a:ext cx="15184398" cy="15139370"/>
          </a:xfrm>
          <a:prstGeom prst="ellipse">
            <a:avLst/>
          </a:prstGeom>
          <a:noFill/>
          <a:ln w="63500" cap="rnd">
            <a:solidFill>
              <a:schemeClr val="accent6">
                <a:lumMod val="60000"/>
                <a:lumOff val="40000"/>
              </a:schemeClr>
            </a:solidFill>
            <a:prstDash val="lgDashDot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91AFE79C-CC7F-449F-982E-99EAE520F300}"/>
              </a:ext>
            </a:extLst>
          </p:cNvPr>
          <p:cNvSpPr/>
          <p:nvPr/>
        </p:nvSpPr>
        <p:spPr>
          <a:xfrm>
            <a:off x="2344486" y="-26190"/>
            <a:ext cx="9847514" cy="6884190"/>
          </a:xfrm>
          <a:custGeom>
            <a:avLst/>
            <a:gdLst>
              <a:gd name="connsiteX0" fmla="*/ 537705 w 9250053"/>
              <a:gd name="connsiteY0" fmla="*/ 0 h 6858000"/>
              <a:gd name="connsiteX1" fmla="*/ 9250053 w 9250053"/>
              <a:gd name="connsiteY1" fmla="*/ 0 h 6858000"/>
              <a:gd name="connsiteX2" fmla="*/ 9250053 w 9250053"/>
              <a:gd name="connsiteY2" fmla="*/ 6858000 h 6858000"/>
              <a:gd name="connsiteX3" fmla="*/ 2090892 w 9250053"/>
              <a:gd name="connsiteY3" fmla="*/ 6858000 h 6858000"/>
              <a:gd name="connsiteX4" fmla="*/ 2107779 w 9250053"/>
              <a:gd name="connsiteY4" fmla="*/ 6836982 h 6858000"/>
              <a:gd name="connsiteX5" fmla="*/ 2468253 w 9250053"/>
              <a:gd name="connsiteY5" fmla="*/ 5548378 h 6858000"/>
              <a:gd name="connsiteX6" fmla="*/ 893453 w 9250053"/>
              <a:gd name="connsiteY6" fmla="*/ 4062478 h 6858000"/>
              <a:gd name="connsiteX7" fmla="*/ 1782453 w 9250053"/>
              <a:gd name="connsiteY7" fmla="*/ 1916178 h 6858000"/>
              <a:gd name="connsiteX8" fmla="*/ 29853 w 9250053"/>
              <a:gd name="connsiteY8" fmla="*/ 1255778 h 6858000"/>
              <a:gd name="connsiteX9" fmla="*/ 514140 w 9250053"/>
              <a:gd name="connsiteY9" fmla="*/ 46698 h 6858000"/>
              <a:gd name="connsiteX10" fmla="*/ 537705 w 9250053"/>
              <a:gd name="connsiteY10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250053" h="6858000">
                <a:moveTo>
                  <a:pt x="537705" y="0"/>
                </a:moveTo>
                <a:lnTo>
                  <a:pt x="9250053" y="0"/>
                </a:lnTo>
                <a:lnTo>
                  <a:pt x="9250053" y="6858000"/>
                </a:lnTo>
                <a:lnTo>
                  <a:pt x="2090892" y="6858000"/>
                </a:lnTo>
                <a:lnTo>
                  <a:pt x="2107779" y="6836982"/>
                </a:lnTo>
                <a:cubicBezTo>
                  <a:pt x="2415006" y="6417369"/>
                  <a:pt x="2511909" y="5898951"/>
                  <a:pt x="2468253" y="5548378"/>
                </a:cubicBezTo>
                <a:cubicBezTo>
                  <a:pt x="2398403" y="4987461"/>
                  <a:pt x="1007753" y="4667844"/>
                  <a:pt x="893453" y="4062478"/>
                </a:cubicBezTo>
                <a:cubicBezTo>
                  <a:pt x="779153" y="3457112"/>
                  <a:pt x="1926386" y="2383961"/>
                  <a:pt x="1782453" y="1916178"/>
                </a:cubicBezTo>
                <a:cubicBezTo>
                  <a:pt x="1638520" y="1448395"/>
                  <a:pt x="224586" y="1617728"/>
                  <a:pt x="29853" y="1255778"/>
                </a:cubicBezTo>
                <a:cubicBezTo>
                  <a:pt x="-116197" y="984316"/>
                  <a:pt x="310444" y="425912"/>
                  <a:pt x="514140" y="46698"/>
                </a:cubicBezTo>
                <a:lnTo>
                  <a:pt x="537705" y="0"/>
                </a:ln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0402F7B6-3DA6-4B23-A5AC-23CB9A0643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227" b="91113" l="8301" r="89844">
                        <a14:foregroundMark x1="13477" y1="7227" x2="13477" y2="7227"/>
                        <a14:foregroundMark x1="8301" y1="44238" x2="8301" y2="44238"/>
                        <a14:foregroundMark x1="84961" y1="69434" x2="84961" y2="69434"/>
                        <a14:foregroundMark x1="77246" y1="80957" x2="77246" y2="80957"/>
                        <a14:foregroundMark x1="87598" y1="72363" x2="87598" y2="72363"/>
                        <a14:foregroundMark x1="58301" y1="91113" x2="58301" y2="9111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967003">
            <a:off x="-395035" y="0"/>
            <a:ext cx="6858000" cy="6858000"/>
          </a:xfrm>
          <a:prstGeom prst="rect">
            <a:avLst/>
          </a:prstGeom>
        </p:spPr>
      </p:pic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28BA6696-8B00-4B60-9265-3E82EAF96064}"/>
              </a:ext>
            </a:extLst>
          </p:cNvPr>
          <p:cNvSpPr/>
          <p:nvPr/>
        </p:nvSpPr>
        <p:spPr>
          <a:xfrm>
            <a:off x="-2187504" y="5945"/>
            <a:ext cx="5420122" cy="6858000"/>
          </a:xfrm>
          <a:custGeom>
            <a:avLst/>
            <a:gdLst>
              <a:gd name="connsiteX0" fmla="*/ 0 w 5420122"/>
              <a:gd name="connsiteY0" fmla="*/ 0 h 6858000"/>
              <a:gd name="connsiteX1" fmla="*/ 3479652 w 5420122"/>
              <a:gd name="connsiteY1" fmla="*/ 0 h 6858000"/>
              <a:gd name="connsiteX2" fmla="*/ 3456087 w 5420122"/>
              <a:gd name="connsiteY2" fmla="*/ 46698 h 6858000"/>
              <a:gd name="connsiteX3" fmla="*/ 2971800 w 5420122"/>
              <a:gd name="connsiteY3" fmla="*/ 1255778 h 6858000"/>
              <a:gd name="connsiteX4" fmla="*/ 4724400 w 5420122"/>
              <a:gd name="connsiteY4" fmla="*/ 1916178 h 6858000"/>
              <a:gd name="connsiteX5" fmla="*/ 3835400 w 5420122"/>
              <a:gd name="connsiteY5" fmla="*/ 4062478 h 6858000"/>
              <a:gd name="connsiteX6" fmla="*/ 5410200 w 5420122"/>
              <a:gd name="connsiteY6" fmla="*/ 5548378 h 6858000"/>
              <a:gd name="connsiteX7" fmla="*/ 5049726 w 5420122"/>
              <a:gd name="connsiteY7" fmla="*/ 6836982 h 6858000"/>
              <a:gd name="connsiteX8" fmla="*/ 5032839 w 5420122"/>
              <a:gd name="connsiteY8" fmla="*/ 6858000 h 6858000"/>
              <a:gd name="connsiteX9" fmla="*/ 0 w 5420122"/>
              <a:gd name="connsiteY9" fmla="*/ 6858000 h 6858000"/>
              <a:gd name="connsiteX10" fmla="*/ 0 w 5420122"/>
              <a:gd name="connsiteY10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20122" h="6858000">
                <a:moveTo>
                  <a:pt x="0" y="0"/>
                </a:moveTo>
                <a:lnTo>
                  <a:pt x="3479652" y="0"/>
                </a:lnTo>
                <a:lnTo>
                  <a:pt x="3456087" y="46698"/>
                </a:lnTo>
                <a:cubicBezTo>
                  <a:pt x="3252391" y="425912"/>
                  <a:pt x="2825750" y="984316"/>
                  <a:pt x="2971800" y="1255778"/>
                </a:cubicBezTo>
                <a:cubicBezTo>
                  <a:pt x="3166533" y="1617728"/>
                  <a:pt x="4580467" y="1448395"/>
                  <a:pt x="4724400" y="1916178"/>
                </a:cubicBezTo>
                <a:cubicBezTo>
                  <a:pt x="4868333" y="2383961"/>
                  <a:pt x="3721100" y="3457112"/>
                  <a:pt x="3835400" y="4062478"/>
                </a:cubicBezTo>
                <a:cubicBezTo>
                  <a:pt x="3949700" y="4667844"/>
                  <a:pt x="5340350" y="4987461"/>
                  <a:pt x="5410200" y="5548378"/>
                </a:cubicBezTo>
                <a:cubicBezTo>
                  <a:pt x="5453856" y="5898951"/>
                  <a:pt x="5356953" y="6417369"/>
                  <a:pt x="5049726" y="6836982"/>
                </a:cubicBezTo>
                <a:lnTo>
                  <a:pt x="5032839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34435DF-6A9B-41CC-98A0-6FBF00951AFF}"/>
              </a:ext>
            </a:extLst>
          </p:cNvPr>
          <p:cNvSpPr txBox="1"/>
          <p:nvPr/>
        </p:nvSpPr>
        <p:spPr>
          <a:xfrm>
            <a:off x="6368508" y="2537248"/>
            <a:ext cx="5562600" cy="369331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dirty="0"/>
              <a:t>Eat4Fit is a Bihar-based healthy meal delivery </a:t>
            </a:r>
            <a:r>
              <a:rPr lang="en-GB" dirty="0" err="1"/>
              <a:t>startup</a:t>
            </a:r>
            <a:r>
              <a:rPr lang="en-GB" dirty="0"/>
              <a:t> offering AI-powered, fully customizable meals designed for fitness enthusiasts, working professionals, students, patients, and even celebrities.</a:t>
            </a:r>
          </a:p>
          <a:p>
            <a:endParaRPr lang="en-GB" dirty="0"/>
          </a:p>
          <a:p>
            <a:r>
              <a:rPr lang="en-GB" dirty="0"/>
              <a:t>We deliver fresh, dietician-approved meals to multiple locations per customer—be it home, office, gym, or hostel—offering unmatched </a:t>
            </a:r>
            <a:r>
              <a:rPr lang="en-GB" dirty="0" err="1"/>
              <a:t>convenience.With</a:t>
            </a:r>
            <a:r>
              <a:rPr lang="en-GB" dirty="0"/>
              <a:t> FREE 24×7 dietician support, eco-friendly packaging, and affordable pricing, Eat4Fit makes healthy eating easy, accessible, and </a:t>
            </a:r>
            <a:r>
              <a:rPr lang="en-GB" dirty="0" err="1"/>
              <a:t>sustainable.We’re</a:t>
            </a:r>
            <a:r>
              <a:rPr lang="en-GB" dirty="0"/>
              <a:t> not just feeding people — we’re empowering India to live healthier, one personalized meal at a time.</a:t>
            </a:r>
            <a:endParaRPr lang="en-IN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E430E08-52E8-491A-A1B1-33AA27E0CF30}"/>
              </a:ext>
            </a:extLst>
          </p:cNvPr>
          <p:cNvSpPr txBox="1"/>
          <p:nvPr/>
        </p:nvSpPr>
        <p:spPr>
          <a:xfrm>
            <a:off x="6002133" y="1567962"/>
            <a:ext cx="33132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800" b="1" dirty="0">
                <a:latin typeface="Bodoni MT" panose="02070603080606020203" pitchFamily="18" charset="0"/>
              </a:rPr>
              <a:t>EAT4FIT</a:t>
            </a:r>
            <a:endParaRPr lang="en-IN" sz="4800" b="1" dirty="0">
              <a:latin typeface="Bodoni MT" panose="02070603080606020203" pitchFamily="18" charset="0"/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0C766272-DF55-402C-AF25-81432B9621C4}"/>
              </a:ext>
            </a:extLst>
          </p:cNvPr>
          <p:cNvSpPr/>
          <p:nvPr/>
        </p:nvSpPr>
        <p:spPr>
          <a:xfrm>
            <a:off x="-10301759" y="1826990"/>
            <a:ext cx="6462978" cy="320402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8442EED6-D46C-49E1-A304-3220FF9DDC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909557" y="2236448"/>
            <a:ext cx="2437438" cy="2385104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452AC371-AA71-42E8-85E5-86ED59DE41C4}"/>
              </a:ext>
            </a:extLst>
          </p:cNvPr>
          <p:cNvSpPr txBox="1"/>
          <p:nvPr/>
        </p:nvSpPr>
        <p:spPr>
          <a:xfrm>
            <a:off x="13199267" y="1931805"/>
            <a:ext cx="20832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www.eat4fit.in</a:t>
            </a:r>
            <a:endParaRPr lang="en-IN" sz="2400" b="1" dirty="0">
              <a:solidFill>
                <a:schemeClr val="accent6">
                  <a:lumMod val="40000"/>
                  <a:lumOff val="6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5613CC9-4A5A-4094-AA06-899EDC39F704}"/>
              </a:ext>
            </a:extLst>
          </p:cNvPr>
          <p:cNvSpPr txBox="1"/>
          <p:nvPr/>
        </p:nvSpPr>
        <p:spPr>
          <a:xfrm>
            <a:off x="12955124" y="2294814"/>
            <a:ext cx="291509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chemeClr val="accent6">
                    <a:lumMod val="40000"/>
                    <a:lumOff val="60000"/>
                  </a:schemeClr>
                </a:solidFill>
                <a:cs typeface="Times New Roman" panose="02020603050405020304" pitchFamily="18" charset="0"/>
              </a:rPr>
              <a:t>EAT4FIT</a:t>
            </a:r>
            <a:endParaRPr lang="en-IN" sz="7200" b="1" dirty="0">
              <a:solidFill>
                <a:schemeClr val="accent6">
                  <a:lumMod val="40000"/>
                  <a:lumOff val="60000"/>
                </a:schemeClr>
              </a:solidFill>
              <a:cs typeface="Times New Roman" panose="02020603050405020304" pitchFamily="18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E3447AE-239E-4CD2-A5A0-A1591E2FC097}"/>
              </a:ext>
            </a:extLst>
          </p:cNvPr>
          <p:cNvSpPr txBox="1"/>
          <p:nvPr/>
        </p:nvSpPr>
        <p:spPr>
          <a:xfrm>
            <a:off x="13026041" y="3256533"/>
            <a:ext cx="32656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6">
                    <a:lumMod val="20000"/>
                    <a:lumOff val="80000"/>
                  </a:schemeClr>
                </a:solidFill>
                <a:latin typeface="Britannic Bold" panose="020B0903060703020204" pitchFamily="34" charset="0"/>
                <a:cs typeface="Times New Roman" panose="02020603050405020304" pitchFamily="18" charset="0"/>
              </a:rPr>
              <a:t>Healthy Meal Company</a:t>
            </a:r>
            <a:endParaRPr lang="en-IN" sz="2400" b="1" dirty="0">
              <a:solidFill>
                <a:schemeClr val="accent6">
                  <a:lumMod val="20000"/>
                  <a:lumOff val="80000"/>
                </a:schemeClr>
              </a:solidFill>
              <a:latin typeface="Britannic Bold" panose="020B090306070302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B0B7F117-EE77-4688-8C2F-1A4305EAE369}"/>
              </a:ext>
            </a:extLst>
          </p:cNvPr>
          <p:cNvCxnSpPr/>
          <p:nvPr/>
        </p:nvCxnSpPr>
        <p:spPr>
          <a:xfrm>
            <a:off x="16490317" y="3511685"/>
            <a:ext cx="2219214" cy="0"/>
          </a:xfrm>
          <a:prstGeom prst="line">
            <a:avLst/>
          </a:prstGeom>
          <a:ln w="63500" cap="rnd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Oval 33">
            <a:extLst>
              <a:ext uri="{FF2B5EF4-FFF2-40B4-BE49-F238E27FC236}">
                <a16:creationId xmlns:a16="http://schemas.microsoft.com/office/drawing/2014/main" id="{989B4793-1513-4931-A85D-A4F913CEFB5E}"/>
              </a:ext>
            </a:extLst>
          </p:cNvPr>
          <p:cNvSpPr/>
          <p:nvPr/>
        </p:nvSpPr>
        <p:spPr>
          <a:xfrm>
            <a:off x="4550828" y="-1392640"/>
            <a:ext cx="2688713" cy="2584990"/>
          </a:xfrm>
          <a:prstGeom prst="ellipse">
            <a:avLst/>
          </a:prstGeom>
          <a:noFill/>
          <a:ln w="63500" cap="rnd">
            <a:solidFill>
              <a:schemeClr val="accent4"/>
            </a:solidFill>
            <a:prstDash val="lgDash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C842BAA1-5489-4E13-9378-6AA57E64677C}"/>
              </a:ext>
            </a:extLst>
          </p:cNvPr>
          <p:cNvSpPr/>
          <p:nvPr/>
        </p:nvSpPr>
        <p:spPr>
          <a:xfrm rot="9627835">
            <a:off x="3989919" y="9673084"/>
            <a:ext cx="1000378" cy="2141060"/>
          </a:xfrm>
          <a:custGeom>
            <a:avLst/>
            <a:gdLst>
              <a:gd name="connsiteX0" fmla="*/ 758446 w 1063351"/>
              <a:gd name="connsiteY0" fmla="*/ 0 h 2275840"/>
              <a:gd name="connsiteX1" fmla="*/ 758446 w 1063351"/>
              <a:gd name="connsiteY1" fmla="*/ 2275840 h 2275840"/>
              <a:gd name="connsiteX2" fmla="*/ 0 w 1063351"/>
              <a:gd name="connsiteY2" fmla="*/ 1837951 h 2275840"/>
              <a:gd name="connsiteX3" fmla="*/ 24914 w 1063351"/>
              <a:gd name="connsiteY3" fmla="*/ 1796942 h 2275840"/>
              <a:gd name="connsiteX4" fmla="*/ 194761 w 1063351"/>
              <a:gd name="connsiteY4" fmla="*/ 1126163 h 2275840"/>
              <a:gd name="connsiteX5" fmla="*/ 24914 w 1063351"/>
              <a:gd name="connsiteY5" fmla="*/ 455384 h 2275840"/>
              <a:gd name="connsiteX6" fmla="*/ 10576 w 1063351"/>
              <a:gd name="connsiteY6" fmla="*/ 431783 h 2275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63351" h="2275840">
                <a:moveTo>
                  <a:pt x="758446" y="0"/>
                </a:moveTo>
                <a:cubicBezTo>
                  <a:pt x="1164986" y="704147"/>
                  <a:pt x="1164986" y="1571693"/>
                  <a:pt x="758446" y="2275840"/>
                </a:cubicBezTo>
                <a:lnTo>
                  <a:pt x="0" y="1837951"/>
                </a:lnTo>
                <a:lnTo>
                  <a:pt x="24914" y="1796942"/>
                </a:lnTo>
                <a:cubicBezTo>
                  <a:pt x="133233" y="1597544"/>
                  <a:pt x="194761" y="1369039"/>
                  <a:pt x="194761" y="1126163"/>
                </a:cubicBezTo>
                <a:cubicBezTo>
                  <a:pt x="194761" y="883287"/>
                  <a:pt x="133233" y="654782"/>
                  <a:pt x="24914" y="455384"/>
                </a:cubicBezTo>
                <a:lnTo>
                  <a:pt x="10576" y="431783"/>
                </a:lnTo>
                <a:close/>
              </a:path>
            </a:pathLst>
          </a:custGeom>
          <a:blipFill dpi="0" rotWithShape="0">
            <a:blip r:embed="rId5"/>
            <a:srcRect/>
            <a:stretch>
              <a:fillRect l="-943" t="-12545" r="943" b="-20417"/>
            </a:stretch>
          </a:blip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170344" tIns="1869863" rIns="114215" bIns="1869864" numCol="1" spcCol="1270" anchor="ctr" anchorCtr="0">
            <a:noAutofit/>
          </a:bodyPr>
          <a:lstStyle/>
          <a:p>
            <a:pPr marL="0" lvl="0" indent="0" algn="ctr" defTabSz="1911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IN" sz="4300" kern="1200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37484B54-386F-458C-992D-6442FDF7808F}"/>
              </a:ext>
            </a:extLst>
          </p:cNvPr>
          <p:cNvSpPr/>
          <p:nvPr/>
        </p:nvSpPr>
        <p:spPr>
          <a:xfrm rot="9627835">
            <a:off x="5637925" y="7687303"/>
            <a:ext cx="1854214" cy="1482486"/>
          </a:xfrm>
          <a:custGeom>
            <a:avLst/>
            <a:gdLst>
              <a:gd name="connsiteX0" fmla="*/ 758446 w 1970935"/>
              <a:gd name="connsiteY0" fmla="*/ 0 h 1575809"/>
              <a:gd name="connsiteX1" fmla="*/ 804021 w 1970935"/>
              <a:gd name="connsiteY1" fmla="*/ 75019 h 1575809"/>
              <a:gd name="connsiteX2" fmla="*/ 1970935 w 1970935"/>
              <a:gd name="connsiteY2" fmla="*/ 695462 h 1575809"/>
              <a:gd name="connsiteX3" fmla="*/ 1970935 w 1970935"/>
              <a:gd name="connsiteY3" fmla="*/ 1575809 h 1575809"/>
              <a:gd name="connsiteX4" fmla="*/ 0 w 1970935"/>
              <a:gd name="connsiteY4" fmla="*/ 437889 h 15758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70935" h="1575809">
                <a:moveTo>
                  <a:pt x="758446" y="0"/>
                </a:moveTo>
                <a:lnTo>
                  <a:pt x="804021" y="75019"/>
                </a:lnTo>
                <a:cubicBezTo>
                  <a:pt x="1056914" y="449350"/>
                  <a:pt x="1485183" y="695462"/>
                  <a:pt x="1970935" y="695462"/>
                </a:cubicBezTo>
                <a:lnTo>
                  <a:pt x="1970935" y="1575809"/>
                </a:lnTo>
                <a:cubicBezTo>
                  <a:pt x="1157856" y="1575809"/>
                  <a:pt x="406539" y="1142036"/>
                  <a:pt x="0" y="437889"/>
                </a:cubicBezTo>
                <a:close/>
              </a:path>
            </a:pathLst>
          </a:custGeom>
          <a:blipFill dpi="0" rotWithShape="0">
            <a:blip r:embed="rId6"/>
            <a:srcRect/>
            <a:stretch>
              <a:fillRect l="3792" t="-2213" r="-73897" b="2213"/>
            </a:stretch>
          </a:blip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74429" tIns="3163570" rIns="2399538" bIns="562610" numCol="1" spcCol="1270" anchor="ctr" anchorCtr="0">
            <a:noAutofit/>
          </a:bodyPr>
          <a:lstStyle/>
          <a:p>
            <a:pPr marL="0" lvl="0" indent="0" algn="ctr" defTabSz="2622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IN" sz="5900" kern="1200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2E541882-F274-4F77-BE1E-D11722421A0B}"/>
              </a:ext>
            </a:extLst>
          </p:cNvPr>
          <p:cNvSpPr/>
          <p:nvPr/>
        </p:nvSpPr>
        <p:spPr>
          <a:xfrm rot="9627835">
            <a:off x="6634079" y="10497605"/>
            <a:ext cx="1854214" cy="1476742"/>
          </a:xfrm>
          <a:custGeom>
            <a:avLst/>
            <a:gdLst>
              <a:gd name="connsiteX0" fmla="*/ 1970935 w 1970935"/>
              <a:gd name="connsiteY0" fmla="*/ 0 h 1569703"/>
              <a:gd name="connsiteX1" fmla="*/ 1970935 w 1970935"/>
              <a:gd name="connsiteY1" fmla="*/ 856833 h 1569703"/>
              <a:gd name="connsiteX2" fmla="*/ 804021 w 1970935"/>
              <a:gd name="connsiteY2" fmla="*/ 1477276 h 1569703"/>
              <a:gd name="connsiteX3" fmla="*/ 747871 w 1970935"/>
              <a:gd name="connsiteY3" fmla="*/ 1569703 h 1569703"/>
              <a:gd name="connsiteX4" fmla="*/ 0 w 1970935"/>
              <a:gd name="connsiteY4" fmla="*/ 1137920 h 1569703"/>
              <a:gd name="connsiteX5" fmla="*/ 1970935 w 1970935"/>
              <a:gd name="connsiteY5" fmla="*/ 0 h 1569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70935" h="1569703">
                <a:moveTo>
                  <a:pt x="1970935" y="0"/>
                </a:moveTo>
                <a:lnTo>
                  <a:pt x="1970935" y="856833"/>
                </a:lnTo>
                <a:cubicBezTo>
                  <a:pt x="1485183" y="856833"/>
                  <a:pt x="1056914" y="1102945"/>
                  <a:pt x="804021" y="1477276"/>
                </a:cubicBezTo>
                <a:lnTo>
                  <a:pt x="747871" y="1569703"/>
                </a:lnTo>
                <a:lnTo>
                  <a:pt x="0" y="1137920"/>
                </a:lnTo>
                <a:cubicBezTo>
                  <a:pt x="406540" y="433773"/>
                  <a:pt x="1157856" y="0"/>
                  <a:pt x="1970935" y="0"/>
                </a:cubicBezTo>
                <a:close/>
              </a:path>
            </a:pathLst>
          </a:custGeom>
          <a:blipFill dpi="0" rotWithShape="0">
            <a:blip r:embed="rId7"/>
            <a:srcRect/>
            <a:stretch>
              <a:fillRect t="-3999" b="-2827"/>
            </a:stretch>
          </a:blip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74429" tIns="562610" rIns="2399538" bIns="3163570" numCol="1" spcCol="1270" anchor="ctr" anchorCtr="0">
            <a:noAutofit/>
          </a:bodyPr>
          <a:lstStyle/>
          <a:p>
            <a:pPr marL="0" lvl="0" indent="0" algn="ctr" defTabSz="2622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IN" sz="5900" kern="120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205D63F5-B2A3-4072-A427-26FF6CB6EF10}"/>
              </a:ext>
            </a:extLst>
          </p:cNvPr>
          <p:cNvSpPr/>
          <p:nvPr/>
        </p:nvSpPr>
        <p:spPr>
          <a:xfrm rot="9627835">
            <a:off x="4776609" y="11156687"/>
            <a:ext cx="1854214" cy="1476742"/>
          </a:xfrm>
          <a:custGeom>
            <a:avLst/>
            <a:gdLst>
              <a:gd name="connsiteX0" fmla="*/ 0 w 1970935"/>
              <a:gd name="connsiteY0" fmla="*/ 0 h 1569703"/>
              <a:gd name="connsiteX1" fmla="*/ 1970935 w 1970935"/>
              <a:gd name="connsiteY1" fmla="*/ 1137920 h 1569703"/>
              <a:gd name="connsiteX2" fmla="*/ 1223065 w 1970935"/>
              <a:gd name="connsiteY2" fmla="*/ 1569703 h 1569703"/>
              <a:gd name="connsiteX3" fmla="*/ 1166914 w 1970935"/>
              <a:gd name="connsiteY3" fmla="*/ 1477276 h 1569703"/>
              <a:gd name="connsiteX4" fmla="*/ 0 w 1970935"/>
              <a:gd name="connsiteY4" fmla="*/ 856833 h 1569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70935" h="1569703">
                <a:moveTo>
                  <a:pt x="0" y="0"/>
                </a:moveTo>
                <a:cubicBezTo>
                  <a:pt x="813079" y="0"/>
                  <a:pt x="1564396" y="433773"/>
                  <a:pt x="1970935" y="1137920"/>
                </a:cubicBezTo>
                <a:lnTo>
                  <a:pt x="1223065" y="1569703"/>
                </a:lnTo>
                <a:lnTo>
                  <a:pt x="1166914" y="1477276"/>
                </a:lnTo>
                <a:cubicBezTo>
                  <a:pt x="914021" y="1102945"/>
                  <a:pt x="485752" y="856833"/>
                  <a:pt x="0" y="856833"/>
                </a:cubicBezTo>
                <a:close/>
              </a:path>
            </a:pathLst>
          </a:custGeom>
          <a:blipFill dpi="0" rotWithShape="0">
            <a:blip r:embed="rId8"/>
            <a:srcRect/>
            <a:stretch>
              <a:fillRect l="-8633" r="1492"/>
            </a:stretch>
          </a:blip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377948" tIns="541020" rIns="952839" bIns="3141980" numCol="1" spcCol="1270" anchor="ctr" anchorCtr="0">
            <a:noAutofit/>
          </a:bodyPr>
          <a:lstStyle/>
          <a:p>
            <a:pPr marL="0" lvl="0" indent="0" algn="ctr" defTabSz="1866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IN" sz="4200" kern="1200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831DF6EB-ACAD-4D20-ABAB-7C73B0ACC92B}"/>
              </a:ext>
            </a:extLst>
          </p:cNvPr>
          <p:cNvSpPr/>
          <p:nvPr/>
        </p:nvSpPr>
        <p:spPr>
          <a:xfrm rot="9627835">
            <a:off x="3780454" y="8346384"/>
            <a:ext cx="1854214" cy="1482486"/>
          </a:xfrm>
          <a:custGeom>
            <a:avLst/>
            <a:gdLst>
              <a:gd name="connsiteX0" fmla="*/ 1212489 w 1970935"/>
              <a:gd name="connsiteY0" fmla="*/ 0 h 1575809"/>
              <a:gd name="connsiteX1" fmla="*/ 1970935 w 1970935"/>
              <a:gd name="connsiteY1" fmla="*/ 437889 h 1575809"/>
              <a:gd name="connsiteX2" fmla="*/ 0 w 1970935"/>
              <a:gd name="connsiteY2" fmla="*/ 1575809 h 1575809"/>
              <a:gd name="connsiteX3" fmla="*/ 0 w 1970935"/>
              <a:gd name="connsiteY3" fmla="*/ 695462 h 1575809"/>
              <a:gd name="connsiteX4" fmla="*/ 1166914 w 1970935"/>
              <a:gd name="connsiteY4" fmla="*/ 75019 h 15758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70935" h="1575809">
                <a:moveTo>
                  <a:pt x="1212489" y="0"/>
                </a:moveTo>
                <a:lnTo>
                  <a:pt x="1970935" y="437889"/>
                </a:lnTo>
                <a:cubicBezTo>
                  <a:pt x="1564395" y="1142036"/>
                  <a:pt x="813079" y="1575809"/>
                  <a:pt x="0" y="1575809"/>
                </a:cubicBezTo>
                <a:lnTo>
                  <a:pt x="0" y="695462"/>
                </a:lnTo>
                <a:cubicBezTo>
                  <a:pt x="485752" y="695462"/>
                  <a:pt x="914021" y="449350"/>
                  <a:pt x="1166914" y="75019"/>
                </a:cubicBezTo>
                <a:close/>
              </a:path>
            </a:pathLst>
          </a:custGeom>
          <a:blipFill dpi="0" rotWithShape="0">
            <a:blip r:embed="rId9"/>
            <a:srcRect/>
            <a:stretch>
              <a:fillRect l="-30816" r="-39650"/>
            </a:stretch>
          </a:blip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377948" tIns="3141980" rIns="952839" bIns="541020" numCol="1" spcCol="1270" anchor="ctr" anchorCtr="0">
            <a:noAutofit/>
          </a:bodyPr>
          <a:lstStyle/>
          <a:p>
            <a:pPr marL="0" lvl="0" indent="0" algn="ctr" defTabSz="1866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IN" sz="4200" kern="1200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4C533C57-EB01-4F1B-9916-B06A87A190B6}"/>
              </a:ext>
            </a:extLst>
          </p:cNvPr>
          <p:cNvSpPr/>
          <p:nvPr/>
        </p:nvSpPr>
        <p:spPr>
          <a:xfrm rot="9627835">
            <a:off x="7277429" y="8506585"/>
            <a:ext cx="1000378" cy="2141060"/>
          </a:xfrm>
          <a:custGeom>
            <a:avLst/>
            <a:gdLst>
              <a:gd name="connsiteX0" fmla="*/ 304905 w 1063351"/>
              <a:gd name="connsiteY0" fmla="*/ 0 h 2275840"/>
              <a:gd name="connsiteX1" fmla="*/ 1052776 w 1063351"/>
              <a:gd name="connsiteY1" fmla="*/ 431783 h 2275840"/>
              <a:gd name="connsiteX2" fmla="*/ 1038438 w 1063351"/>
              <a:gd name="connsiteY2" fmla="*/ 455384 h 2275840"/>
              <a:gd name="connsiteX3" fmla="*/ 868590 w 1063351"/>
              <a:gd name="connsiteY3" fmla="*/ 1126163 h 2275840"/>
              <a:gd name="connsiteX4" fmla="*/ 1038438 w 1063351"/>
              <a:gd name="connsiteY4" fmla="*/ 1796942 h 2275840"/>
              <a:gd name="connsiteX5" fmla="*/ 1063351 w 1063351"/>
              <a:gd name="connsiteY5" fmla="*/ 1837951 h 2275840"/>
              <a:gd name="connsiteX6" fmla="*/ 304905 w 1063351"/>
              <a:gd name="connsiteY6" fmla="*/ 2275840 h 2275840"/>
              <a:gd name="connsiteX7" fmla="*/ 304905 w 1063351"/>
              <a:gd name="connsiteY7" fmla="*/ 0 h 2275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63351" h="2275840">
                <a:moveTo>
                  <a:pt x="304905" y="0"/>
                </a:moveTo>
                <a:lnTo>
                  <a:pt x="1052776" y="431783"/>
                </a:lnTo>
                <a:lnTo>
                  <a:pt x="1038438" y="455384"/>
                </a:lnTo>
                <a:cubicBezTo>
                  <a:pt x="930118" y="654782"/>
                  <a:pt x="868590" y="883287"/>
                  <a:pt x="868590" y="1126163"/>
                </a:cubicBezTo>
                <a:cubicBezTo>
                  <a:pt x="868590" y="1369039"/>
                  <a:pt x="930118" y="1597544"/>
                  <a:pt x="1038438" y="1796942"/>
                </a:cubicBezTo>
                <a:lnTo>
                  <a:pt x="1063351" y="1837951"/>
                </a:lnTo>
                <a:lnTo>
                  <a:pt x="304905" y="2275840"/>
                </a:lnTo>
                <a:cubicBezTo>
                  <a:pt x="-101635" y="1571693"/>
                  <a:pt x="-101635" y="704147"/>
                  <a:pt x="304905" y="0"/>
                </a:cubicBezTo>
                <a:close/>
              </a:path>
            </a:pathLst>
          </a:custGeom>
          <a:blipFill dpi="0" rotWithShape="0">
            <a:blip r:embed="rId10"/>
            <a:srcRect/>
            <a:stretch>
              <a:fillRect t="-32216" b="-69840"/>
            </a:stretch>
          </a:blip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293" tIns="1885103" rIns="3174746" bIns="1885104" numCol="1" spcCol="1270" anchor="ctr" anchorCtr="0">
            <a:noAutofit/>
          </a:bodyPr>
          <a:lstStyle/>
          <a:p>
            <a:pPr marL="0" lvl="0" indent="0" algn="ctr" defTabSz="2444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IN" sz="5500" kern="1200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85413FC9-F2C6-4306-BC04-72C351848670}"/>
              </a:ext>
            </a:extLst>
          </p:cNvPr>
          <p:cNvGrpSpPr/>
          <p:nvPr/>
        </p:nvGrpSpPr>
        <p:grpSpPr>
          <a:xfrm>
            <a:off x="10784935" y="63708"/>
            <a:ext cx="1229430" cy="1227558"/>
            <a:chOff x="10728474" y="125605"/>
            <a:chExt cx="1319028" cy="1317020"/>
          </a:xfrm>
        </p:grpSpPr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08A5226F-C690-4098-A656-4071F95150A5}"/>
                </a:ext>
              </a:extLst>
            </p:cNvPr>
            <p:cNvSpPr/>
            <p:nvPr/>
          </p:nvSpPr>
          <p:spPr>
            <a:xfrm rot="9153565" flipV="1">
              <a:off x="10728474" y="125605"/>
              <a:ext cx="1319028" cy="1317020"/>
            </a:xfrm>
            <a:prstGeom prst="ellipse">
              <a:avLst/>
            </a:prstGeom>
            <a:noFill/>
            <a:ln w="25400" cap="rnd">
              <a:solidFill>
                <a:srgbClr val="FFC000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808F2E37-715F-4F60-B416-5E4886CAF5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0844868" y="271502"/>
              <a:ext cx="1086240" cy="1051626"/>
            </a:xfrm>
            <a:prstGeom prst="ellipse">
              <a:avLst/>
            </a:prstGeom>
            <a:ln w="3175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</p:grpSp>
    </p:spTree>
    <p:extLst>
      <p:ext uri="{BB962C8B-B14F-4D97-AF65-F5344CB8AC3E}">
        <p14:creationId xmlns:p14="http://schemas.microsoft.com/office/powerpoint/2010/main" val="31508983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572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82418DF-8D22-B4CF-1ADD-4803C5D6C6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A86B43CB-88CD-388F-F425-0089A5C4645B}"/>
              </a:ext>
            </a:extLst>
          </p:cNvPr>
          <p:cNvSpPr/>
          <p:nvPr/>
        </p:nvSpPr>
        <p:spPr>
          <a:xfrm>
            <a:off x="-228857" y="-139107"/>
            <a:ext cx="13062004" cy="7327900"/>
          </a:xfrm>
          <a:prstGeom prst="roundRect">
            <a:avLst>
              <a:gd name="adj" fmla="val 8281"/>
            </a:avLst>
          </a:prstGeom>
          <a:solidFill>
            <a:srgbClr val="93C57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129639C0-1F84-F185-1815-3E86C93B99FF}"/>
              </a:ext>
            </a:extLst>
          </p:cNvPr>
          <p:cNvSpPr/>
          <p:nvPr/>
        </p:nvSpPr>
        <p:spPr>
          <a:xfrm>
            <a:off x="-17117356" y="1826990"/>
            <a:ext cx="6462978" cy="320402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0C1F4DC-2270-0C55-5551-19917959DD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725154" y="2236448"/>
            <a:ext cx="2437438" cy="2385104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E17F088-6551-13DC-6EF5-F42F9DE29B52}"/>
              </a:ext>
            </a:extLst>
          </p:cNvPr>
          <p:cNvCxnSpPr/>
          <p:nvPr/>
        </p:nvCxnSpPr>
        <p:spPr>
          <a:xfrm>
            <a:off x="15213752" y="3511685"/>
            <a:ext cx="2219214" cy="0"/>
          </a:xfrm>
          <a:prstGeom prst="line">
            <a:avLst/>
          </a:prstGeom>
          <a:ln w="63500" cap="rnd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ECF0FF31-3433-EA1C-ADC8-382F02552026}"/>
              </a:ext>
            </a:extLst>
          </p:cNvPr>
          <p:cNvSpPr/>
          <p:nvPr/>
        </p:nvSpPr>
        <p:spPr>
          <a:xfrm>
            <a:off x="-12755098" y="0"/>
            <a:ext cx="12192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CED9886-76A1-108A-4E84-B5224CAB46BC}"/>
              </a:ext>
            </a:extLst>
          </p:cNvPr>
          <p:cNvSpPr/>
          <p:nvPr/>
        </p:nvSpPr>
        <p:spPr>
          <a:xfrm rot="17363167">
            <a:off x="3489516" y="791162"/>
            <a:ext cx="5268337" cy="5245554"/>
          </a:xfrm>
          <a:prstGeom prst="ellipse">
            <a:avLst/>
          </a:prstGeom>
          <a:noFill/>
          <a:ln w="63500" cap="rnd">
            <a:solidFill>
              <a:schemeClr val="accent4">
                <a:lumMod val="60000"/>
                <a:lumOff val="40000"/>
              </a:schemeClr>
            </a:solidFill>
            <a:prstDash val="lgDash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6F6C6CFE-CC41-DD65-78E2-53F70CEB8E27}"/>
              </a:ext>
            </a:extLst>
          </p:cNvPr>
          <p:cNvSpPr/>
          <p:nvPr/>
        </p:nvSpPr>
        <p:spPr>
          <a:xfrm rot="16200000">
            <a:off x="5633793" y="614216"/>
            <a:ext cx="1000378" cy="2141060"/>
          </a:xfrm>
          <a:custGeom>
            <a:avLst/>
            <a:gdLst>
              <a:gd name="connsiteX0" fmla="*/ 758446 w 1063351"/>
              <a:gd name="connsiteY0" fmla="*/ 0 h 2275840"/>
              <a:gd name="connsiteX1" fmla="*/ 758446 w 1063351"/>
              <a:gd name="connsiteY1" fmla="*/ 2275840 h 2275840"/>
              <a:gd name="connsiteX2" fmla="*/ 0 w 1063351"/>
              <a:gd name="connsiteY2" fmla="*/ 1837951 h 2275840"/>
              <a:gd name="connsiteX3" fmla="*/ 24914 w 1063351"/>
              <a:gd name="connsiteY3" fmla="*/ 1796942 h 2275840"/>
              <a:gd name="connsiteX4" fmla="*/ 194761 w 1063351"/>
              <a:gd name="connsiteY4" fmla="*/ 1126163 h 2275840"/>
              <a:gd name="connsiteX5" fmla="*/ 24914 w 1063351"/>
              <a:gd name="connsiteY5" fmla="*/ 455384 h 2275840"/>
              <a:gd name="connsiteX6" fmla="*/ 10576 w 1063351"/>
              <a:gd name="connsiteY6" fmla="*/ 431783 h 2275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63351" h="2275840">
                <a:moveTo>
                  <a:pt x="758446" y="0"/>
                </a:moveTo>
                <a:cubicBezTo>
                  <a:pt x="1164986" y="704147"/>
                  <a:pt x="1164986" y="1571693"/>
                  <a:pt x="758446" y="2275840"/>
                </a:cubicBezTo>
                <a:lnTo>
                  <a:pt x="0" y="1837951"/>
                </a:lnTo>
                <a:lnTo>
                  <a:pt x="24914" y="1796942"/>
                </a:lnTo>
                <a:cubicBezTo>
                  <a:pt x="133233" y="1597544"/>
                  <a:pt x="194761" y="1369039"/>
                  <a:pt x="194761" y="1126163"/>
                </a:cubicBezTo>
                <a:cubicBezTo>
                  <a:pt x="194761" y="883287"/>
                  <a:pt x="133233" y="654782"/>
                  <a:pt x="24914" y="455384"/>
                </a:cubicBezTo>
                <a:lnTo>
                  <a:pt x="10576" y="431783"/>
                </a:lnTo>
                <a:close/>
              </a:path>
            </a:pathLst>
          </a:custGeom>
          <a:blipFill dpi="0" rotWithShape="0">
            <a:blip r:embed="rId3"/>
            <a:srcRect/>
            <a:stretch>
              <a:fillRect l="-943" t="-12545" r="943" b="-20417"/>
            </a:stretch>
          </a:blip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170344" tIns="1869863" rIns="114215" bIns="1869864" numCol="1" spcCol="1270" anchor="ctr" anchorCtr="0">
            <a:noAutofit/>
          </a:bodyPr>
          <a:lstStyle/>
          <a:p>
            <a:pPr marL="0" lvl="0" indent="0" algn="ctr" defTabSz="1911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IN" sz="4300" kern="1200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29EADB04-B97F-F030-41C9-3B7FE2469268}"/>
              </a:ext>
            </a:extLst>
          </p:cNvPr>
          <p:cNvSpPr/>
          <p:nvPr/>
        </p:nvSpPr>
        <p:spPr>
          <a:xfrm rot="16200000">
            <a:off x="6694812" y="3673135"/>
            <a:ext cx="1854214" cy="1482486"/>
          </a:xfrm>
          <a:custGeom>
            <a:avLst/>
            <a:gdLst>
              <a:gd name="connsiteX0" fmla="*/ 758446 w 1970935"/>
              <a:gd name="connsiteY0" fmla="*/ 0 h 1575809"/>
              <a:gd name="connsiteX1" fmla="*/ 804021 w 1970935"/>
              <a:gd name="connsiteY1" fmla="*/ 75019 h 1575809"/>
              <a:gd name="connsiteX2" fmla="*/ 1970935 w 1970935"/>
              <a:gd name="connsiteY2" fmla="*/ 695462 h 1575809"/>
              <a:gd name="connsiteX3" fmla="*/ 1970935 w 1970935"/>
              <a:gd name="connsiteY3" fmla="*/ 1575809 h 1575809"/>
              <a:gd name="connsiteX4" fmla="*/ 0 w 1970935"/>
              <a:gd name="connsiteY4" fmla="*/ 437889 h 15758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70935" h="1575809">
                <a:moveTo>
                  <a:pt x="758446" y="0"/>
                </a:moveTo>
                <a:lnTo>
                  <a:pt x="804021" y="75019"/>
                </a:lnTo>
                <a:cubicBezTo>
                  <a:pt x="1056914" y="449350"/>
                  <a:pt x="1485183" y="695462"/>
                  <a:pt x="1970935" y="695462"/>
                </a:cubicBezTo>
                <a:lnTo>
                  <a:pt x="1970935" y="1575809"/>
                </a:lnTo>
                <a:cubicBezTo>
                  <a:pt x="1157856" y="1575809"/>
                  <a:pt x="406539" y="1142036"/>
                  <a:pt x="0" y="437889"/>
                </a:cubicBezTo>
                <a:close/>
              </a:path>
            </a:pathLst>
          </a:custGeom>
          <a:blipFill dpi="0" rotWithShape="0">
            <a:blip r:embed="rId4"/>
            <a:srcRect/>
            <a:stretch>
              <a:fillRect l="3792" t="-2213" r="-73897" b="2213"/>
            </a:stretch>
          </a:blip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74429" tIns="3163570" rIns="2399538" bIns="562610" numCol="1" spcCol="1270" anchor="ctr" anchorCtr="0">
            <a:noAutofit/>
          </a:bodyPr>
          <a:lstStyle/>
          <a:p>
            <a:pPr marL="0" lvl="0" indent="0" algn="ctr" defTabSz="2622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IN" sz="5900" kern="1200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C8BEDDCA-BF19-8AF1-576E-9F283674BC16}"/>
              </a:ext>
            </a:extLst>
          </p:cNvPr>
          <p:cNvSpPr/>
          <p:nvPr/>
        </p:nvSpPr>
        <p:spPr>
          <a:xfrm rot="16200000">
            <a:off x="3715888" y="3676008"/>
            <a:ext cx="1854214" cy="1476742"/>
          </a:xfrm>
          <a:custGeom>
            <a:avLst/>
            <a:gdLst>
              <a:gd name="connsiteX0" fmla="*/ 1970935 w 1970935"/>
              <a:gd name="connsiteY0" fmla="*/ 0 h 1569703"/>
              <a:gd name="connsiteX1" fmla="*/ 1970935 w 1970935"/>
              <a:gd name="connsiteY1" fmla="*/ 856833 h 1569703"/>
              <a:gd name="connsiteX2" fmla="*/ 804021 w 1970935"/>
              <a:gd name="connsiteY2" fmla="*/ 1477276 h 1569703"/>
              <a:gd name="connsiteX3" fmla="*/ 747871 w 1970935"/>
              <a:gd name="connsiteY3" fmla="*/ 1569703 h 1569703"/>
              <a:gd name="connsiteX4" fmla="*/ 0 w 1970935"/>
              <a:gd name="connsiteY4" fmla="*/ 1137920 h 1569703"/>
              <a:gd name="connsiteX5" fmla="*/ 1970935 w 1970935"/>
              <a:gd name="connsiteY5" fmla="*/ 0 h 1569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70935" h="1569703">
                <a:moveTo>
                  <a:pt x="1970935" y="0"/>
                </a:moveTo>
                <a:lnTo>
                  <a:pt x="1970935" y="856833"/>
                </a:lnTo>
                <a:cubicBezTo>
                  <a:pt x="1485183" y="856833"/>
                  <a:pt x="1056914" y="1102945"/>
                  <a:pt x="804021" y="1477276"/>
                </a:cubicBezTo>
                <a:lnTo>
                  <a:pt x="747871" y="1569703"/>
                </a:lnTo>
                <a:lnTo>
                  <a:pt x="0" y="1137920"/>
                </a:lnTo>
                <a:cubicBezTo>
                  <a:pt x="406540" y="433773"/>
                  <a:pt x="1157856" y="0"/>
                  <a:pt x="1970935" y="0"/>
                </a:cubicBezTo>
                <a:close/>
              </a:path>
            </a:pathLst>
          </a:custGeom>
          <a:blipFill dpi="0" rotWithShape="0">
            <a:blip r:embed="rId5"/>
            <a:srcRect/>
            <a:stretch>
              <a:fillRect t="-3999" b="-2827"/>
            </a:stretch>
          </a:blip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74429" tIns="562610" rIns="2399538" bIns="3163570" numCol="1" spcCol="1270" anchor="ctr" anchorCtr="0">
            <a:noAutofit/>
          </a:bodyPr>
          <a:lstStyle/>
          <a:p>
            <a:pPr marL="0" lvl="0" indent="0" algn="ctr" defTabSz="2622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IN" sz="5900" kern="1200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455FA633-C4D9-4FF2-FCC2-903D0A9C9EA6}"/>
              </a:ext>
            </a:extLst>
          </p:cNvPr>
          <p:cNvSpPr/>
          <p:nvPr/>
        </p:nvSpPr>
        <p:spPr>
          <a:xfrm rot="16200000">
            <a:off x="3715888" y="1705073"/>
            <a:ext cx="1854214" cy="1476742"/>
          </a:xfrm>
          <a:custGeom>
            <a:avLst/>
            <a:gdLst>
              <a:gd name="connsiteX0" fmla="*/ 0 w 1970935"/>
              <a:gd name="connsiteY0" fmla="*/ 0 h 1569703"/>
              <a:gd name="connsiteX1" fmla="*/ 1970935 w 1970935"/>
              <a:gd name="connsiteY1" fmla="*/ 1137920 h 1569703"/>
              <a:gd name="connsiteX2" fmla="*/ 1223065 w 1970935"/>
              <a:gd name="connsiteY2" fmla="*/ 1569703 h 1569703"/>
              <a:gd name="connsiteX3" fmla="*/ 1166914 w 1970935"/>
              <a:gd name="connsiteY3" fmla="*/ 1477276 h 1569703"/>
              <a:gd name="connsiteX4" fmla="*/ 0 w 1970935"/>
              <a:gd name="connsiteY4" fmla="*/ 856833 h 1569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70935" h="1569703">
                <a:moveTo>
                  <a:pt x="0" y="0"/>
                </a:moveTo>
                <a:cubicBezTo>
                  <a:pt x="813079" y="0"/>
                  <a:pt x="1564396" y="433773"/>
                  <a:pt x="1970935" y="1137920"/>
                </a:cubicBezTo>
                <a:lnTo>
                  <a:pt x="1223065" y="1569703"/>
                </a:lnTo>
                <a:lnTo>
                  <a:pt x="1166914" y="1477276"/>
                </a:lnTo>
                <a:cubicBezTo>
                  <a:pt x="914021" y="1102945"/>
                  <a:pt x="485752" y="856833"/>
                  <a:pt x="0" y="856833"/>
                </a:cubicBezTo>
                <a:close/>
              </a:path>
            </a:pathLst>
          </a:custGeom>
          <a:blipFill dpi="0" rotWithShape="0">
            <a:blip r:embed="rId6"/>
            <a:srcRect/>
            <a:stretch>
              <a:fillRect l="-8633" r="1492"/>
            </a:stretch>
          </a:blip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377948" tIns="541020" rIns="952839" bIns="3141980" numCol="1" spcCol="1270" anchor="ctr" anchorCtr="0">
            <a:noAutofit/>
          </a:bodyPr>
          <a:lstStyle/>
          <a:p>
            <a:pPr marL="0" lvl="0" indent="0" algn="ctr" defTabSz="1866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IN" sz="4200" kern="1200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9F69DC76-35A4-E39D-EF18-CA8883C44E7F}"/>
              </a:ext>
            </a:extLst>
          </p:cNvPr>
          <p:cNvSpPr/>
          <p:nvPr/>
        </p:nvSpPr>
        <p:spPr>
          <a:xfrm rot="16200000">
            <a:off x="6694812" y="1702200"/>
            <a:ext cx="1854214" cy="1482486"/>
          </a:xfrm>
          <a:custGeom>
            <a:avLst/>
            <a:gdLst>
              <a:gd name="connsiteX0" fmla="*/ 1212489 w 1970935"/>
              <a:gd name="connsiteY0" fmla="*/ 0 h 1575809"/>
              <a:gd name="connsiteX1" fmla="*/ 1970935 w 1970935"/>
              <a:gd name="connsiteY1" fmla="*/ 437889 h 1575809"/>
              <a:gd name="connsiteX2" fmla="*/ 0 w 1970935"/>
              <a:gd name="connsiteY2" fmla="*/ 1575809 h 1575809"/>
              <a:gd name="connsiteX3" fmla="*/ 0 w 1970935"/>
              <a:gd name="connsiteY3" fmla="*/ 695462 h 1575809"/>
              <a:gd name="connsiteX4" fmla="*/ 1166914 w 1970935"/>
              <a:gd name="connsiteY4" fmla="*/ 75019 h 15758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70935" h="1575809">
                <a:moveTo>
                  <a:pt x="1212489" y="0"/>
                </a:moveTo>
                <a:lnTo>
                  <a:pt x="1970935" y="437889"/>
                </a:lnTo>
                <a:cubicBezTo>
                  <a:pt x="1564395" y="1142036"/>
                  <a:pt x="813079" y="1575809"/>
                  <a:pt x="0" y="1575809"/>
                </a:cubicBezTo>
                <a:lnTo>
                  <a:pt x="0" y="695462"/>
                </a:lnTo>
                <a:cubicBezTo>
                  <a:pt x="485752" y="695462"/>
                  <a:pt x="914021" y="449350"/>
                  <a:pt x="1166914" y="75019"/>
                </a:cubicBezTo>
                <a:close/>
              </a:path>
            </a:pathLst>
          </a:custGeom>
          <a:blipFill dpi="0" rotWithShape="0">
            <a:blip r:embed="rId7"/>
            <a:srcRect/>
            <a:stretch>
              <a:fillRect l="-30816" r="-39650"/>
            </a:stretch>
          </a:blip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377948" tIns="3141980" rIns="952839" bIns="541020" numCol="1" spcCol="1270" anchor="ctr" anchorCtr="0">
            <a:noAutofit/>
          </a:bodyPr>
          <a:lstStyle/>
          <a:p>
            <a:pPr marL="0" lvl="0" indent="0" algn="ctr" defTabSz="1866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IN" sz="4200" kern="1200" dirty="0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921631D1-AC15-0898-497E-AE36E1119D1A}"/>
              </a:ext>
            </a:extLst>
          </p:cNvPr>
          <p:cNvSpPr/>
          <p:nvPr/>
        </p:nvSpPr>
        <p:spPr>
          <a:xfrm rot="16200000">
            <a:off x="5633793" y="4102545"/>
            <a:ext cx="1000378" cy="2141060"/>
          </a:xfrm>
          <a:custGeom>
            <a:avLst/>
            <a:gdLst>
              <a:gd name="connsiteX0" fmla="*/ 304905 w 1063351"/>
              <a:gd name="connsiteY0" fmla="*/ 0 h 2275840"/>
              <a:gd name="connsiteX1" fmla="*/ 1052776 w 1063351"/>
              <a:gd name="connsiteY1" fmla="*/ 431783 h 2275840"/>
              <a:gd name="connsiteX2" fmla="*/ 1038438 w 1063351"/>
              <a:gd name="connsiteY2" fmla="*/ 455384 h 2275840"/>
              <a:gd name="connsiteX3" fmla="*/ 868590 w 1063351"/>
              <a:gd name="connsiteY3" fmla="*/ 1126163 h 2275840"/>
              <a:gd name="connsiteX4" fmla="*/ 1038438 w 1063351"/>
              <a:gd name="connsiteY4" fmla="*/ 1796942 h 2275840"/>
              <a:gd name="connsiteX5" fmla="*/ 1063351 w 1063351"/>
              <a:gd name="connsiteY5" fmla="*/ 1837951 h 2275840"/>
              <a:gd name="connsiteX6" fmla="*/ 304905 w 1063351"/>
              <a:gd name="connsiteY6" fmla="*/ 2275840 h 2275840"/>
              <a:gd name="connsiteX7" fmla="*/ 304905 w 1063351"/>
              <a:gd name="connsiteY7" fmla="*/ 0 h 2275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63351" h="2275840">
                <a:moveTo>
                  <a:pt x="304905" y="0"/>
                </a:moveTo>
                <a:lnTo>
                  <a:pt x="1052776" y="431783"/>
                </a:lnTo>
                <a:lnTo>
                  <a:pt x="1038438" y="455384"/>
                </a:lnTo>
                <a:cubicBezTo>
                  <a:pt x="930118" y="654782"/>
                  <a:pt x="868590" y="883287"/>
                  <a:pt x="868590" y="1126163"/>
                </a:cubicBezTo>
                <a:cubicBezTo>
                  <a:pt x="868590" y="1369039"/>
                  <a:pt x="930118" y="1597544"/>
                  <a:pt x="1038438" y="1796942"/>
                </a:cubicBezTo>
                <a:lnTo>
                  <a:pt x="1063351" y="1837951"/>
                </a:lnTo>
                <a:lnTo>
                  <a:pt x="304905" y="2275840"/>
                </a:lnTo>
                <a:cubicBezTo>
                  <a:pt x="-101635" y="1571693"/>
                  <a:pt x="-101635" y="704147"/>
                  <a:pt x="304905" y="0"/>
                </a:cubicBezTo>
                <a:close/>
              </a:path>
            </a:pathLst>
          </a:custGeom>
          <a:blipFill dpi="0" rotWithShape="0">
            <a:blip r:embed="rId8"/>
            <a:srcRect/>
            <a:stretch>
              <a:fillRect t="-32216" b="-69840"/>
            </a:stretch>
          </a:blip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293" tIns="1885103" rIns="3174746" bIns="1885104" numCol="1" spcCol="1270" anchor="ctr" anchorCtr="0">
            <a:noAutofit/>
          </a:bodyPr>
          <a:lstStyle/>
          <a:p>
            <a:pPr marL="0" lvl="0" indent="0" algn="ctr" defTabSz="2444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IN" sz="5500" kern="1200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BABFF146-EC96-22B1-150D-45F582C3CBA4}"/>
              </a:ext>
            </a:extLst>
          </p:cNvPr>
          <p:cNvSpPr/>
          <p:nvPr/>
        </p:nvSpPr>
        <p:spPr>
          <a:xfrm>
            <a:off x="12734196" y="1673502"/>
            <a:ext cx="7446158" cy="4533683"/>
          </a:xfrm>
          <a:prstGeom prst="roundRect">
            <a:avLst>
              <a:gd name="adj" fmla="val 828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EEB8DF5-EF01-B7D9-1B2D-38D89210D021}"/>
              </a:ext>
            </a:extLst>
          </p:cNvPr>
          <p:cNvSpPr txBox="1"/>
          <p:nvPr/>
        </p:nvSpPr>
        <p:spPr>
          <a:xfrm>
            <a:off x="14545170" y="1059057"/>
            <a:ext cx="37421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Bodoni MT" panose="02070603080606020203" pitchFamily="18" charset="0"/>
              </a:rPr>
              <a:t>The Problem &amp; Opportunity</a:t>
            </a:r>
            <a:endParaRPr lang="en-IN" sz="2400" b="1" dirty="0">
              <a:solidFill>
                <a:schemeClr val="accent4">
                  <a:lumMod val="40000"/>
                  <a:lumOff val="60000"/>
                </a:schemeClr>
              </a:solidFill>
              <a:latin typeface="Bodoni MT" panose="02070603080606020203" pitchFamily="18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4DCA7F9-000F-A522-67FF-F25BF24C1E53}"/>
              </a:ext>
            </a:extLst>
          </p:cNvPr>
          <p:cNvGrpSpPr/>
          <p:nvPr/>
        </p:nvGrpSpPr>
        <p:grpSpPr>
          <a:xfrm>
            <a:off x="12854874" y="1479609"/>
            <a:ext cx="894437" cy="818147"/>
            <a:chOff x="5482524" y="1479609"/>
            <a:chExt cx="894437" cy="818147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65F6EA78-746F-D0F9-FF45-8921CEDD9102}"/>
                </a:ext>
              </a:extLst>
            </p:cNvPr>
            <p:cNvSpPr/>
            <p:nvPr/>
          </p:nvSpPr>
          <p:spPr>
            <a:xfrm>
              <a:off x="5643688" y="1520722"/>
              <a:ext cx="572111" cy="676502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58445E60-6913-4341-BD53-761099910CBB}"/>
                </a:ext>
              </a:extLst>
            </p:cNvPr>
            <p:cNvSpPr/>
            <p:nvPr/>
          </p:nvSpPr>
          <p:spPr>
            <a:xfrm>
              <a:off x="5482524" y="1479609"/>
              <a:ext cx="894437" cy="818147"/>
            </a:xfrm>
            <a:prstGeom prst="roundRect">
              <a:avLst>
                <a:gd name="adj" fmla="val 11539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rgbClr val="385723"/>
                  </a:solidFill>
                  <a:latin typeface="Arial Black" panose="020B0A04020102020204" pitchFamily="34" charset="0"/>
                </a:rPr>
                <a:t>01</a:t>
              </a:r>
              <a:endParaRPr lang="en-IN" sz="2400" b="1" dirty="0">
                <a:solidFill>
                  <a:srgbClr val="385723"/>
                </a:solidFill>
                <a:latin typeface="Arial Black" panose="020B0A04020102020204" pitchFamily="34" charset="0"/>
              </a:endParaRP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60330981-E188-4DB6-852D-807DD61A315E}"/>
              </a:ext>
            </a:extLst>
          </p:cNvPr>
          <p:cNvSpPr txBox="1"/>
          <p:nvPr/>
        </p:nvSpPr>
        <p:spPr>
          <a:xfrm>
            <a:off x="10078623" y="10198"/>
            <a:ext cx="20832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www.eat4fit.in</a:t>
            </a:r>
            <a:endParaRPr lang="en-I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241741D-EEE2-4B96-7518-E36ABA13C618}"/>
              </a:ext>
            </a:extLst>
          </p:cNvPr>
          <p:cNvSpPr/>
          <p:nvPr/>
        </p:nvSpPr>
        <p:spPr>
          <a:xfrm>
            <a:off x="4909322" y="2244091"/>
            <a:ext cx="2428724" cy="2369818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B5F287D-9C41-DCF3-0045-8696DD391366}"/>
              </a:ext>
            </a:extLst>
          </p:cNvPr>
          <p:cNvGrpSpPr/>
          <p:nvPr/>
        </p:nvGrpSpPr>
        <p:grpSpPr>
          <a:xfrm>
            <a:off x="4870454" y="2272907"/>
            <a:ext cx="2560569" cy="2560569"/>
            <a:chOff x="4870454" y="2272907"/>
            <a:chExt cx="2560569" cy="2560569"/>
          </a:xfrm>
        </p:grpSpPr>
        <p:pic>
          <p:nvPicPr>
            <p:cNvPr id="6" name="Picture 5" descr="A logo with green text">
              <a:extLst>
                <a:ext uri="{FF2B5EF4-FFF2-40B4-BE49-F238E27FC236}">
                  <a16:creationId xmlns:a16="http://schemas.microsoft.com/office/drawing/2014/main" id="{79471363-58DB-5592-AC08-72DFEE388C5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>
                          <a14:foregroundMark x1="32520" y1="56445" x2="32520" y2="56445"/>
                          <a14:foregroundMark x1="15820" y1="45996" x2="15820" y2="45996"/>
                          <a14:foregroundMark x1="14355" y1="42676" x2="14355" y2="42676"/>
                          <a14:foregroundMark x1="13867" y1="39746" x2="13867" y2="39746"/>
                          <a14:foregroundMark x1="16211" y1="34863" x2="16211" y2="34863"/>
                          <a14:foregroundMark x1="43750" y1="52148" x2="43750" y2="52148"/>
                          <a14:foregroundMark x1="47656" y1="52441" x2="47656" y2="52441"/>
                          <a14:foregroundMark x1="51367" y1="51953" x2="51367" y2="51953"/>
                          <a14:backgroundMark x1="49316" y1="51563" x2="49316" y2="51563"/>
                          <a14:backgroundMark x1="49316" y1="51660" x2="49316" y2="51660"/>
                          <a14:backgroundMark x1="49316" y1="51660" x2="49316" y2="5166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870454" y="2272907"/>
              <a:ext cx="2560569" cy="2560569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5949CBE-EF75-A272-ED7D-27C2B4CD4AFB}"/>
                </a:ext>
              </a:extLst>
            </p:cNvPr>
            <p:cNvSpPr txBox="1"/>
            <p:nvPr/>
          </p:nvSpPr>
          <p:spPr>
            <a:xfrm>
              <a:off x="5766278" y="3213586"/>
              <a:ext cx="1476743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600" b="1" dirty="0">
                  <a:latin typeface="Angsana New" panose="020B0502040204020203" pitchFamily="18" charset="-34"/>
                  <a:cs typeface="Angsana New" panose="020B0502040204020203" pitchFamily="18" charset="-34"/>
                </a:rPr>
                <a:t>EAT4FIT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DCA3B3E-6667-9219-8C3D-7BA1D7AB13D7}"/>
                </a:ext>
              </a:extLst>
            </p:cNvPr>
            <p:cNvSpPr txBox="1"/>
            <p:nvPr/>
          </p:nvSpPr>
          <p:spPr>
            <a:xfrm>
              <a:off x="5584974" y="3533053"/>
              <a:ext cx="17639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Angsana New" panose="020B0502040204020203" pitchFamily="18" charset="-34"/>
                  <a:cs typeface="Angsana New" panose="020B0502040204020203" pitchFamily="18" charset="-34"/>
                </a:rPr>
                <a:t>FIT-FOOD FIT-LIFE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144197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572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A24011D-4224-7311-617E-151FD60DAD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val 10">
            <a:extLst>
              <a:ext uri="{FF2B5EF4-FFF2-40B4-BE49-F238E27FC236}">
                <a16:creationId xmlns:a16="http://schemas.microsoft.com/office/drawing/2014/main" id="{160CD1E6-2C7B-667C-312E-EE8C610F0F06}"/>
              </a:ext>
            </a:extLst>
          </p:cNvPr>
          <p:cNvSpPr/>
          <p:nvPr/>
        </p:nvSpPr>
        <p:spPr>
          <a:xfrm rot="10800000">
            <a:off x="-2836911" y="-1592562"/>
            <a:ext cx="10446106" cy="10043124"/>
          </a:xfrm>
          <a:prstGeom prst="ellipse">
            <a:avLst/>
          </a:prstGeom>
          <a:noFill/>
          <a:ln w="63500" cap="rnd">
            <a:solidFill>
              <a:schemeClr val="accent6">
                <a:lumMod val="40000"/>
                <a:lumOff val="60000"/>
              </a:schemeClr>
            </a:solidFill>
            <a:prstDash val="lgDash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008B9C75-03D0-104F-3DA6-1AC24325BF83}"/>
              </a:ext>
            </a:extLst>
          </p:cNvPr>
          <p:cNvSpPr/>
          <p:nvPr/>
        </p:nvSpPr>
        <p:spPr>
          <a:xfrm>
            <a:off x="-228857" y="-139107"/>
            <a:ext cx="13062004" cy="7327900"/>
          </a:xfrm>
          <a:prstGeom prst="roundRect">
            <a:avLst>
              <a:gd name="adj" fmla="val 8281"/>
            </a:avLst>
          </a:prstGeom>
          <a:solidFill>
            <a:srgbClr val="93C57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5" name="Arrow: Chevron 14">
            <a:extLst>
              <a:ext uri="{FF2B5EF4-FFF2-40B4-BE49-F238E27FC236}">
                <a16:creationId xmlns:a16="http://schemas.microsoft.com/office/drawing/2014/main" id="{5E096333-6B90-0A78-EA07-DDF000405F5A}"/>
              </a:ext>
            </a:extLst>
          </p:cNvPr>
          <p:cNvSpPr/>
          <p:nvPr/>
        </p:nvSpPr>
        <p:spPr>
          <a:xfrm>
            <a:off x="-5588997" y="3410733"/>
            <a:ext cx="894437" cy="733674"/>
          </a:xfrm>
          <a:prstGeom prst="chevron">
            <a:avLst>
              <a:gd name="adj" fmla="val 60421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506C910-F42F-C4B5-1B57-02C73DD8EFD7}"/>
              </a:ext>
            </a:extLst>
          </p:cNvPr>
          <p:cNvGrpSpPr/>
          <p:nvPr/>
        </p:nvGrpSpPr>
        <p:grpSpPr>
          <a:xfrm>
            <a:off x="136618" y="149898"/>
            <a:ext cx="894437" cy="818147"/>
            <a:chOff x="5482524" y="1479609"/>
            <a:chExt cx="894437" cy="818147"/>
          </a:xfrm>
        </p:grpSpPr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EC936A9F-2289-FD2B-CEE7-7355EA2E0ECD}"/>
                </a:ext>
              </a:extLst>
            </p:cNvPr>
            <p:cNvSpPr/>
            <p:nvPr/>
          </p:nvSpPr>
          <p:spPr>
            <a:xfrm>
              <a:off x="5643688" y="1520722"/>
              <a:ext cx="572111" cy="676502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402A0314-ED5A-4E6E-CE46-1373B357DF57}"/>
                </a:ext>
              </a:extLst>
            </p:cNvPr>
            <p:cNvSpPr/>
            <p:nvPr/>
          </p:nvSpPr>
          <p:spPr>
            <a:xfrm>
              <a:off x="5482524" y="1479609"/>
              <a:ext cx="894437" cy="818147"/>
            </a:xfrm>
            <a:prstGeom prst="roundRect">
              <a:avLst>
                <a:gd name="adj" fmla="val 11539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rgbClr val="385723"/>
                  </a:solidFill>
                  <a:latin typeface="Arial Black" panose="020B0A04020102020204" pitchFamily="34" charset="0"/>
                </a:rPr>
                <a:t>01</a:t>
              </a:r>
              <a:endParaRPr lang="en-IN" sz="2400" b="1" dirty="0">
                <a:solidFill>
                  <a:srgbClr val="385723"/>
                </a:solidFill>
                <a:latin typeface="Arial Black" panose="020B0A04020102020204" pitchFamily="34" charset="0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07FBB3D4-9F66-FD44-1E2C-4FFBAE0A2637}"/>
              </a:ext>
            </a:extLst>
          </p:cNvPr>
          <p:cNvSpPr txBox="1"/>
          <p:nvPr/>
        </p:nvSpPr>
        <p:spPr>
          <a:xfrm>
            <a:off x="947003" y="324235"/>
            <a:ext cx="37421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Bodoni MT" panose="02070603080606020203" pitchFamily="18" charset="0"/>
              </a:rPr>
              <a:t>The Problem &amp; Opportunity</a:t>
            </a:r>
            <a:endParaRPr lang="en-IN" sz="2400" b="1" dirty="0">
              <a:latin typeface="Bodoni MT" panose="02070603080606020203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1EC5FC7-A91E-4387-8984-AC332DC787C3}"/>
              </a:ext>
            </a:extLst>
          </p:cNvPr>
          <p:cNvSpPr txBox="1"/>
          <p:nvPr/>
        </p:nvSpPr>
        <p:spPr>
          <a:xfrm>
            <a:off x="3520272" y="858961"/>
            <a:ext cx="8435258" cy="5786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500" dirty="0"/>
              <a:t>1.</a:t>
            </a:r>
            <a:r>
              <a:rPr lang="en-GB" sz="2500" u="sng" dirty="0"/>
              <a:t>Healthy Meals Are Either Unavailable or Unaffordable in Bihar</a:t>
            </a:r>
          </a:p>
          <a:p>
            <a:r>
              <a:rPr lang="en-GB" sz="2000" dirty="0"/>
              <a:t>• No dedicated service offers nutritious + tasty + affordable daily meals.</a:t>
            </a:r>
            <a:endParaRPr lang="en-GB" sz="2500" dirty="0"/>
          </a:p>
          <a:p>
            <a:r>
              <a:rPr lang="en-GB" sz="2500" dirty="0"/>
              <a:t>2.</a:t>
            </a:r>
            <a:r>
              <a:rPr lang="en-GB" sz="2500" u="sng" dirty="0"/>
              <a:t>No Personalization in Existing Meal Services</a:t>
            </a:r>
            <a:r>
              <a:rPr lang="en-GB" sz="2500" dirty="0"/>
              <a:t>	</a:t>
            </a:r>
          </a:p>
          <a:p>
            <a:r>
              <a:rPr lang="en-GB" sz="2000" dirty="0"/>
              <a:t>• Local tiffin/dabba services follow a one-size-fits-all model.(weight loss, diabetes, protein-rich, etc.)</a:t>
            </a:r>
            <a:endParaRPr lang="en-GB" sz="2500" dirty="0"/>
          </a:p>
          <a:p>
            <a:r>
              <a:rPr lang="en-GB" sz="2500" dirty="0"/>
              <a:t>3.</a:t>
            </a:r>
            <a:r>
              <a:rPr lang="en-GB" sz="2500" u="sng" dirty="0"/>
              <a:t>No Multi-Location Delivery Options</a:t>
            </a:r>
            <a:r>
              <a:rPr lang="en-GB" sz="2500" dirty="0"/>
              <a:t>	</a:t>
            </a:r>
          </a:p>
          <a:p>
            <a:r>
              <a:rPr lang="en-GB" sz="2000" dirty="0"/>
              <a:t>• Working professionals and students can’t get meals delivered to different places (home in morning, office at lunch, gym at night).	</a:t>
            </a:r>
          </a:p>
          <a:p>
            <a:r>
              <a:rPr lang="en-GB" sz="2500" dirty="0"/>
              <a:t>4.</a:t>
            </a:r>
            <a:r>
              <a:rPr lang="en-GB" sz="2500" u="sng" dirty="0"/>
              <a:t>No Real-Time Nutrition Guidance</a:t>
            </a:r>
            <a:r>
              <a:rPr lang="en-GB" sz="2500" dirty="0"/>
              <a:t>	</a:t>
            </a:r>
            <a:r>
              <a:rPr lang="en-GB" sz="2000" dirty="0"/>
              <a:t>	</a:t>
            </a:r>
          </a:p>
          <a:p>
            <a:r>
              <a:rPr lang="en-GB" sz="2000" dirty="0"/>
              <a:t>• No service offers free, 24x7 dietician access for meal planning.</a:t>
            </a:r>
            <a:endParaRPr lang="en-GB" sz="2500" dirty="0"/>
          </a:p>
          <a:p>
            <a:r>
              <a:rPr lang="en-GB" sz="2500" dirty="0"/>
              <a:t>5.</a:t>
            </a:r>
            <a:r>
              <a:rPr lang="en-GB" sz="2500" u="sng" dirty="0"/>
              <a:t>Hostel/PG Students &amp; Patients Are Ignored</a:t>
            </a:r>
          </a:p>
          <a:p>
            <a:r>
              <a:rPr lang="en-GB" sz="2000" dirty="0"/>
              <a:t>• Students &amp; patients often eat unhygienic or junk food due to lack of healthy, affordable options.	</a:t>
            </a:r>
          </a:p>
          <a:p>
            <a:endParaRPr lang="en-GB" sz="2000" dirty="0"/>
          </a:p>
          <a:p>
            <a:r>
              <a:rPr lang="en-GB" sz="2500" u="sng" dirty="0"/>
              <a:t>The Gap:</a:t>
            </a:r>
          </a:p>
          <a:p>
            <a:r>
              <a:rPr lang="en-GB" sz="2000" dirty="0"/>
              <a:t>There is no service in Bihar that offers health-focused, personalized, and location-flexible meals with expert support at an affordable price.</a:t>
            </a:r>
            <a:endParaRPr lang="en-IN" sz="2000" dirty="0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C35F0F3C-CF2B-4C04-9E3B-BE8C5202103A}"/>
              </a:ext>
            </a:extLst>
          </p:cNvPr>
          <p:cNvSpPr/>
          <p:nvPr/>
        </p:nvSpPr>
        <p:spPr>
          <a:xfrm rot="7226040">
            <a:off x="1272451" y="2130141"/>
            <a:ext cx="2619392" cy="2156848"/>
          </a:xfrm>
          <a:custGeom>
            <a:avLst/>
            <a:gdLst>
              <a:gd name="connsiteX0" fmla="*/ 1970935 w 1970935"/>
              <a:gd name="connsiteY0" fmla="*/ 0 h 1569703"/>
              <a:gd name="connsiteX1" fmla="*/ 1970935 w 1970935"/>
              <a:gd name="connsiteY1" fmla="*/ 856833 h 1569703"/>
              <a:gd name="connsiteX2" fmla="*/ 804021 w 1970935"/>
              <a:gd name="connsiteY2" fmla="*/ 1477276 h 1569703"/>
              <a:gd name="connsiteX3" fmla="*/ 747871 w 1970935"/>
              <a:gd name="connsiteY3" fmla="*/ 1569703 h 1569703"/>
              <a:gd name="connsiteX4" fmla="*/ 0 w 1970935"/>
              <a:gd name="connsiteY4" fmla="*/ 1137920 h 1569703"/>
              <a:gd name="connsiteX5" fmla="*/ 1970935 w 1970935"/>
              <a:gd name="connsiteY5" fmla="*/ 0 h 1569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70935" h="1569703">
                <a:moveTo>
                  <a:pt x="1970935" y="0"/>
                </a:moveTo>
                <a:lnTo>
                  <a:pt x="1970935" y="856833"/>
                </a:lnTo>
                <a:cubicBezTo>
                  <a:pt x="1485183" y="856833"/>
                  <a:pt x="1056914" y="1102945"/>
                  <a:pt x="804021" y="1477276"/>
                </a:cubicBezTo>
                <a:lnTo>
                  <a:pt x="747871" y="1569703"/>
                </a:lnTo>
                <a:lnTo>
                  <a:pt x="0" y="1137920"/>
                </a:lnTo>
                <a:cubicBezTo>
                  <a:pt x="406540" y="433773"/>
                  <a:pt x="1157856" y="0"/>
                  <a:pt x="1970935" y="0"/>
                </a:cubicBezTo>
                <a:close/>
              </a:path>
            </a:pathLst>
          </a:custGeom>
          <a:blipFill dpi="0" rotWithShape="0">
            <a:blip r:embed="rId2"/>
            <a:srcRect/>
            <a:stretch>
              <a:fillRect l="-22086" r="-22086"/>
            </a:stretch>
          </a:blip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74429" tIns="562610" rIns="2399538" bIns="3163570" numCol="1" spcCol="1270" anchor="ctr" anchorCtr="0">
            <a:noAutofit/>
          </a:bodyPr>
          <a:lstStyle/>
          <a:p>
            <a:pPr marL="0" lvl="0" indent="0" algn="ctr" defTabSz="2622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IN" sz="5900" kern="1200" dirty="0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B845D0E4-7D9B-40E6-8201-A3434B0A9D6D}"/>
              </a:ext>
            </a:extLst>
          </p:cNvPr>
          <p:cNvSpPr/>
          <p:nvPr/>
        </p:nvSpPr>
        <p:spPr>
          <a:xfrm rot="6901347">
            <a:off x="-1225512" y="4053104"/>
            <a:ext cx="1000378" cy="2141060"/>
          </a:xfrm>
          <a:custGeom>
            <a:avLst/>
            <a:gdLst>
              <a:gd name="connsiteX0" fmla="*/ 758446 w 1063351"/>
              <a:gd name="connsiteY0" fmla="*/ 0 h 2275840"/>
              <a:gd name="connsiteX1" fmla="*/ 758446 w 1063351"/>
              <a:gd name="connsiteY1" fmla="*/ 2275840 h 2275840"/>
              <a:gd name="connsiteX2" fmla="*/ 0 w 1063351"/>
              <a:gd name="connsiteY2" fmla="*/ 1837951 h 2275840"/>
              <a:gd name="connsiteX3" fmla="*/ 24914 w 1063351"/>
              <a:gd name="connsiteY3" fmla="*/ 1796942 h 2275840"/>
              <a:gd name="connsiteX4" fmla="*/ 194761 w 1063351"/>
              <a:gd name="connsiteY4" fmla="*/ 1126163 h 2275840"/>
              <a:gd name="connsiteX5" fmla="*/ 24914 w 1063351"/>
              <a:gd name="connsiteY5" fmla="*/ 455384 h 2275840"/>
              <a:gd name="connsiteX6" fmla="*/ 10576 w 1063351"/>
              <a:gd name="connsiteY6" fmla="*/ 431783 h 2275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63351" h="2275840">
                <a:moveTo>
                  <a:pt x="758446" y="0"/>
                </a:moveTo>
                <a:cubicBezTo>
                  <a:pt x="1164986" y="704147"/>
                  <a:pt x="1164986" y="1571693"/>
                  <a:pt x="758446" y="2275840"/>
                </a:cubicBezTo>
                <a:lnTo>
                  <a:pt x="0" y="1837951"/>
                </a:lnTo>
                <a:lnTo>
                  <a:pt x="24914" y="1796942"/>
                </a:lnTo>
                <a:cubicBezTo>
                  <a:pt x="133233" y="1597544"/>
                  <a:pt x="194761" y="1369039"/>
                  <a:pt x="194761" y="1126163"/>
                </a:cubicBezTo>
                <a:cubicBezTo>
                  <a:pt x="194761" y="883287"/>
                  <a:pt x="133233" y="654782"/>
                  <a:pt x="24914" y="455384"/>
                </a:cubicBezTo>
                <a:lnTo>
                  <a:pt x="10576" y="431783"/>
                </a:lnTo>
                <a:close/>
              </a:path>
            </a:pathLst>
          </a:custGeom>
          <a:blipFill dpi="0" rotWithShape="0">
            <a:blip r:embed="rId3"/>
            <a:srcRect/>
            <a:stretch>
              <a:fillRect l="-943" t="-12545" r="943" b="-20417"/>
            </a:stretch>
          </a:blip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170344" tIns="1869863" rIns="114215" bIns="1869864" numCol="1" spcCol="1270" anchor="ctr" anchorCtr="0">
            <a:noAutofit/>
          </a:bodyPr>
          <a:lstStyle/>
          <a:p>
            <a:pPr marL="0" lvl="0" indent="0" algn="ctr" defTabSz="1911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IN" sz="4300" kern="1200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20BD6E00-40AD-4E25-8A28-C64B9D32B829}"/>
              </a:ext>
            </a:extLst>
          </p:cNvPr>
          <p:cNvSpPr/>
          <p:nvPr/>
        </p:nvSpPr>
        <p:spPr>
          <a:xfrm rot="6901347">
            <a:off x="-1846151" y="1279599"/>
            <a:ext cx="1854214" cy="1482486"/>
          </a:xfrm>
          <a:custGeom>
            <a:avLst/>
            <a:gdLst>
              <a:gd name="connsiteX0" fmla="*/ 758446 w 1970935"/>
              <a:gd name="connsiteY0" fmla="*/ 0 h 1575809"/>
              <a:gd name="connsiteX1" fmla="*/ 804021 w 1970935"/>
              <a:gd name="connsiteY1" fmla="*/ 75019 h 1575809"/>
              <a:gd name="connsiteX2" fmla="*/ 1970935 w 1970935"/>
              <a:gd name="connsiteY2" fmla="*/ 695462 h 1575809"/>
              <a:gd name="connsiteX3" fmla="*/ 1970935 w 1970935"/>
              <a:gd name="connsiteY3" fmla="*/ 1575809 h 1575809"/>
              <a:gd name="connsiteX4" fmla="*/ 0 w 1970935"/>
              <a:gd name="connsiteY4" fmla="*/ 437889 h 15758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70935" h="1575809">
                <a:moveTo>
                  <a:pt x="758446" y="0"/>
                </a:moveTo>
                <a:lnTo>
                  <a:pt x="804021" y="75019"/>
                </a:lnTo>
                <a:cubicBezTo>
                  <a:pt x="1056914" y="449350"/>
                  <a:pt x="1485183" y="695462"/>
                  <a:pt x="1970935" y="695462"/>
                </a:cubicBezTo>
                <a:lnTo>
                  <a:pt x="1970935" y="1575809"/>
                </a:lnTo>
                <a:cubicBezTo>
                  <a:pt x="1157856" y="1575809"/>
                  <a:pt x="406539" y="1142036"/>
                  <a:pt x="0" y="437889"/>
                </a:cubicBezTo>
                <a:close/>
              </a:path>
            </a:pathLst>
          </a:custGeom>
          <a:blipFill dpi="0" rotWithShape="0">
            <a:blip r:embed="rId4"/>
            <a:srcRect/>
            <a:stretch>
              <a:fillRect l="3792" t="-2213" r="-73897" b="2213"/>
            </a:stretch>
          </a:blip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74429" tIns="3163570" rIns="2399538" bIns="562610" numCol="1" spcCol="1270" anchor="ctr" anchorCtr="0">
            <a:noAutofit/>
          </a:bodyPr>
          <a:lstStyle/>
          <a:p>
            <a:pPr marL="0" lvl="0" indent="0" algn="ctr" defTabSz="2622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IN" sz="5900" kern="1200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A4AA813D-2986-4FD2-BE9F-CAF024F81932}"/>
              </a:ext>
            </a:extLst>
          </p:cNvPr>
          <p:cNvSpPr/>
          <p:nvPr/>
        </p:nvSpPr>
        <p:spPr>
          <a:xfrm rot="6901347">
            <a:off x="19525" y="4328422"/>
            <a:ext cx="1854214" cy="1476742"/>
          </a:xfrm>
          <a:custGeom>
            <a:avLst/>
            <a:gdLst>
              <a:gd name="connsiteX0" fmla="*/ 0 w 1970935"/>
              <a:gd name="connsiteY0" fmla="*/ 0 h 1569703"/>
              <a:gd name="connsiteX1" fmla="*/ 1970935 w 1970935"/>
              <a:gd name="connsiteY1" fmla="*/ 1137920 h 1569703"/>
              <a:gd name="connsiteX2" fmla="*/ 1223065 w 1970935"/>
              <a:gd name="connsiteY2" fmla="*/ 1569703 h 1569703"/>
              <a:gd name="connsiteX3" fmla="*/ 1166914 w 1970935"/>
              <a:gd name="connsiteY3" fmla="*/ 1477276 h 1569703"/>
              <a:gd name="connsiteX4" fmla="*/ 0 w 1970935"/>
              <a:gd name="connsiteY4" fmla="*/ 856833 h 1569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70935" h="1569703">
                <a:moveTo>
                  <a:pt x="0" y="0"/>
                </a:moveTo>
                <a:cubicBezTo>
                  <a:pt x="813079" y="0"/>
                  <a:pt x="1564396" y="433773"/>
                  <a:pt x="1970935" y="1137920"/>
                </a:cubicBezTo>
                <a:lnTo>
                  <a:pt x="1223065" y="1569703"/>
                </a:lnTo>
                <a:lnTo>
                  <a:pt x="1166914" y="1477276"/>
                </a:lnTo>
                <a:cubicBezTo>
                  <a:pt x="914021" y="1102945"/>
                  <a:pt x="485752" y="856833"/>
                  <a:pt x="0" y="856833"/>
                </a:cubicBezTo>
                <a:close/>
              </a:path>
            </a:pathLst>
          </a:custGeom>
          <a:blipFill dpi="0" rotWithShape="0">
            <a:blip r:embed="rId5"/>
            <a:srcRect/>
            <a:stretch>
              <a:fillRect l="-8633" r="1492"/>
            </a:stretch>
          </a:blip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377948" tIns="541020" rIns="952839" bIns="3141980" numCol="1" spcCol="1270" anchor="ctr" anchorCtr="0">
            <a:noAutofit/>
          </a:bodyPr>
          <a:lstStyle/>
          <a:p>
            <a:pPr marL="0" lvl="0" indent="0" algn="ctr" defTabSz="1866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IN" sz="4200" kern="1200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362A648A-587B-44B9-9B29-CB12E82C55FB}"/>
              </a:ext>
            </a:extLst>
          </p:cNvPr>
          <p:cNvSpPr/>
          <p:nvPr/>
        </p:nvSpPr>
        <p:spPr>
          <a:xfrm rot="6901347">
            <a:off x="-2679804" y="3065546"/>
            <a:ext cx="1854214" cy="1482486"/>
          </a:xfrm>
          <a:custGeom>
            <a:avLst/>
            <a:gdLst>
              <a:gd name="connsiteX0" fmla="*/ 1212489 w 1970935"/>
              <a:gd name="connsiteY0" fmla="*/ 0 h 1575809"/>
              <a:gd name="connsiteX1" fmla="*/ 1970935 w 1970935"/>
              <a:gd name="connsiteY1" fmla="*/ 437889 h 1575809"/>
              <a:gd name="connsiteX2" fmla="*/ 0 w 1970935"/>
              <a:gd name="connsiteY2" fmla="*/ 1575809 h 1575809"/>
              <a:gd name="connsiteX3" fmla="*/ 0 w 1970935"/>
              <a:gd name="connsiteY3" fmla="*/ 695462 h 1575809"/>
              <a:gd name="connsiteX4" fmla="*/ 1166914 w 1970935"/>
              <a:gd name="connsiteY4" fmla="*/ 75019 h 15758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70935" h="1575809">
                <a:moveTo>
                  <a:pt x="1212489" y="0"/>
                </a:moveTo>
                <a:lnTo>
                  <a:pt x="1970935" y="437889"/>
                </a:lnTo>
                <a:cubicBezTo>
                  <a:pt x="1564395" y="1142036"/>
                  <a:pt x="813079" y="1575809"/>
                  <a:pt x="0" y="1575809"/>
                </a:cubicBezTo>
                <a:lnTo>
                  <a:pt x="0" y="695462"/>
                </a:lnTo>
                <a:cubicBezTo>
                  <a:pt x="485752" y="695462"/>
                  <a:pt x="914021" y="449350"/>
                  <a:pt x="1166914" y="75019"/>
                </a:cubicBezTo>
                <a:close/>
              </a:path>
            </a:pathLst>
          </a:custGeom>
          <a:blipFill dpi="0" rotWithShape="0">
            <a:blip r:embed="rId6"/>
            <a:srcRect/>
            <a:stretch>
              <a:fillRect l="-30816" r="-39650"/>
            </a:stretch>
          </a:blip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377948" tIns="3141980" rIns="952839" bIns="541020" numCol="1" spcCol="1270" anchor="ctr" anchorCtr="0">
            <a:noAutofit/>
          </a:bodyPr>
          <a:lstStyle/>
          <a:p>
            <a:pPr marL="0" lvl="0" indent="0" algn="ctr" defTabSz="1866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IN" sz="4200" kern="1200" dirty="0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978B240E-D8D4-4A76-994B-5D9588B9AFA7}"/>
              </a:ext>
            </a:extLst>
          </p:cNvPr>
          <p:cNvSpPr/>
          <p:nvPr/>
        </p:nvSpPr>
        <p:spPr>
          <a:xfrm rot="6901347">
            <a:off x="249958" y="892182"/>
            <a:ext cx="1000378" cy="2141060"/>
          </a:xfrm>
          <a:custGeom>
            <a:avLst/>
            <a:gdLst>
              <a:gd name="connsiteX0" fmla="*/ 304905 w 1063351"/>
              <a:gd name="connsiteY0" fmla="*/ 0 h 2275840"/>
              <a:gd name="connsiteX1" fmla="*/ 1052776 w 1063351"/>
              <a:gd name="connsiteY1" fmla="*/ 431783 h 2275840"/>
              <a:gd name="connsiteX2" fmla="*/ 1038438 w 1063351"/>
              <a:gd name="connsiteY2" fmla="*/ 455384 h 2275840"/>
              <a:gd name="connsiteX3" fmla="*/ 868590 w 1063351"/>
              <a:gd name="connsiteY3" fmla="*/ 1126163 h 2275840"/>
              <a:gd name="connsiteX4" fmla="*/ 1038438 w 1063351"/>
              <a:gd name="connsiteY4" fmla="*/ 1796942 h 2275840"/>
              <a:gd name="connsiteX5" fmla="*/ 1063351 w 1063351"/>
              <a:gd name="connsiteY5" fmla="*/ 1837951 h 2275840"/>
              <a:gd name="connsiteX6" fmla="*/ 304905 w 1063351"/>
              <a:gd name="connsiteY6" fmla="*/ 2275840 h 2275840"/>
              <a:gd name="connsiteX7" fmla="*/ 304905 w 1063351"/>
              <a:gd name="connsiteY7" fmla="*/ 0 h 2275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63351" h="2275840">
                <a:moveTo>
                  <a:pt x="304905" y="0"/>
                </a:moveTo>
                <a:lnTo>
                  <a:pt x="1052776" y="431783"/>
                </a:lnTo>
                <a:lnTo>
                  <a:pt x="1038438" y="455384"/>
                </a:lnTo>
                <a:cubicBezTo>
                  <a:pt x="930118" y="654782"/>
                  <a:pt x="868590" y="883287"/>
                  <a:pt x="868590" y="1126163"/>
                </a:cubicBezTo>
                <a:cubicBezTo>
                  <a:pt x="868590" y="1369039"/>
                  <a:pt x="930118" y="1597544"/>
                  <a:pt x="1038438" y="1796942"/>
                </a:cubicBezTo>
                <a:lnTo>
                  <a:pt x="1063351" y="1837951"/>
                </a:lnTo>
                <a:lnTo>
                  <a:pt x="304905" y="2275840"/>
                </a:lnTo>
                <a:cubicBezTo>
                  <a:pt x="-101635" y="1571693"/>
                  <a:pt x="-101635" y="704147"/>
                  <a:pt x="304905" y="0"/>
                </a:cubicBezTo>
                <a:close/>
              </a:path>
            </a:pathLst>
          </a:custGeom>
          <a:blipFill dpi="0" rotWithShape="0">
            <a:blip r:embed="rId7"/>
            <a:srcRect/>
            <a:stretch>
              <a:fillRect t="-32216" b="-69840"/>
            </a:stretch>
          </a:blip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293" tIns="1885103" rIns="3174746" bIns="1885104" numCol="1" spcCol="1270" anchor="ctr" anchorCtr="0">
            <a:noAutofit/>
          </a:bodyPr>
          <a:lstStyle/>
          <a:p>
            <a:pPr marL="0" lvl="0" indent="0" algn="ctr" defTabSz="2444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IN" sz="5500" kern="120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B8C2D21-DCD9-47BF-9DF6-CFFE6099E55F}"/>
              </a:ext>
            </a:extLst>
          </p:cNvPr>
          <p:cNvSpPr txBox="1"/>
          <p:nvPr/>
        </p:nvSpPr>
        <p:spPr>
          <a:xfrm>
            <a:off x="13309998" y="915928"/>
            <a:ext cx="8345396" cy="58631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500" dirty="0"/>
              <a:t>1.</a:t>
            </a:r>
            <a:r>
              <a:rPr lang="en-GB" sz="2500" u="sng" dirty="0"/>
              <a:t>Fully Customizable Meals</a:t>
            </a:r>
          </a:p>
          <a:p>
            <a:r>
              <a:rPr lang="en-GB" sz="2000" dirty="0"/>
              <a:t>• AI and nutritionist powered personalised  meal for user goals: weight loss, muscle gain, diabetic care, detox, etc.</a:t>
            </a:r>
          </a:p>
          <a:p>
            <a:r>
              <a:rPr lang="en-GB" sz="2500" dirty="0"/>
              <a:t>2.</a:t>
            </a:r>
            <a:r>
              <a:rPr lang="en-GB" sz="2500" u="sng" dirty="0"/>
              <a:t>Multi-Address Daily Delivery</a:t>
            </a:r>
          </a:p>
          <a:p>
            <a:r>
              <a:rPr lang="en-GB" sz="2000" dirty="0"/>
              <a:t>• Meals delivered to different locations per day (home, office, gym, hostel), matching user routines — </a:t>
            </a:r>
            <a:r>
              <a:rPr lang="en-GB" sz="2000" b="1" dirty="0"/>
              <a:t>a first in this segment</a:t>
            </a:r>
            <a:r>
              <a:rPr lang="en-GB" sz="2000" dirty="0"/>
              <a:t>.</a:t>
            </a:r>
          </a:p>
          <a:p>
            <a:r>
              <a:rPr lang="en-GB" sz="2500" dirty="0"/>
              <a:t>3.</a:t>
            </a:r>
            <a:r>
              <a:rPr lang="en-GB" sz="2500" u="sng" dirty="0"/>
              <a:t>24×7 Free Dietician Support</a:t>
            </a:r>
          </a:p>
          <a:p>
            <a:r>
              <a:rPr lang="en-GB" sz="2000" dirty="0"/>
              <a:t>• Real-time chat/call access to certified dieticians for continuous guidance — building trust and long-term health impact.</a:t>
            </a:r>
          </a:p>
          <a:p>
            <a:r>
              <a:rPr lang="en-GB" sz="2500" dirty="0"/>
              <a:t>4.</a:t>
            </a:r>
            <a:r>
              <a:rPr lang="en-GB" sz="2500" u="sng" dirty="0"/>
              <a:t>Affordable Pricing for All Segments</a:t>
            </a:r>
          </a:p>
          <a:p>
            <a:r>
              <a:rPr lang="en-GB" sz="2000" dirty="0"/>
              <a:t>• Pocket-friendly for students, professionals, families, and even patients</a:t>
            </a:r>
          </a:p>
          <a:p>
            <a:r>
              <a:rPr lang="en-GB" sz="2500" dirty="0"/>
              <a:t>5.</a:t>
            </a:r>
            <a:r>
              <a:rPr lang="en-GB" sz="2500" u="sng" dirty="0"/>
              <a:t>Locally Prepared, Fresh &amp; Tasty Food</a:t>
            </a:r>
          </a:p>
          <a:p>
            <a:r>
              <a:rPr lang="en-GB" sz="2000" dirty="0"/>
              <a:t>• Cooked in hygienic local kitchens daily — not mass-produced or frozen</a:t>
            </a:r>
          </a:p>
          <a:p>
            <a:r>
              <a:rPr lang="en-GB" sz="2000" dirty="0"/>
              <a:t>• Menus blend taste and nutrition for sustainable healthy eating.</a:t>
            </a:r>
          </a:p>
          <a:p>
            <a:r>
              <a:rPr lang="en-GB" sz="2000" dirty="0"/>
              <a:t> </a:t>
            </a:r>
          </a:p>
          <a:p>
            <a:r>
              <a:rPr lang="en-GB" sz="2500" dirty="0"/>
              <a:t>Eat4Fit makes healthy eating easy, affordable, personalized, and accessible — anytime, anywhere in Patna.</a:t>
            </a:r>
            <a:endParaRPr lang="en-IN" sz="2000" dirty="0"/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BD09A382-706C-4132-BCB7-53C58E00CDD9}"/>
              </a:ext>
            </a:extLst>
          </p:cNvPr>
          <p:cNvGrpSpPr/>
          <p:nvPr/>
        </p:nvGrpSpPr>
        <p:grpSpPr>
          <a:xfrm>
            <a:off x="-5686468" y="302298"/>
            <a:ext cx="894437" cy="818147"/>
            <a:chOff x="5482524" y="1479609"/>
            <a:chExt cx="894437" cy="818147"/>
          </a:xfrm>
        </p:grpSpPr>
        <p:sp>
          <p:nvSpPr>
            <p:cNvPr id="55" name="Rectangle: Rounded Corners 54">
              <a:extLst>
                <a:ext uri="{FF2B5EF4-FFF2-40B4-BE49-F238E27FC236}">
                  <a16:creationId xmlns:a16="http://schemas.microsoft.com/office/drawing/2014/main" id="{27DF3791-5716-4A5F-A665-73AA2E1EA5C0}"/>
                </a:ext>
              </a:extLst>
            </p:cNvPr>
            <p:cNvSpPr/>
            <p:nvPr/>
          </p:nvSpPr>
          <p:spPr>
            <a:xfrm>
              <a:off x="5643688" y="1520722"/>
              <a:ext cx="572111" cy="676502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050BAF15-3E27-408A-9DA8-614F1CD9152B}"/>
                </a:ext>
              </a:extLst>
            </p:cNvPr>
            <p:cNvSpPr/>
            <p:nvPr/>
          </p:nvSpPr>
          <p:spPr>
            <a:xfrm>
              <a:off x="5482524" y="1479609"/>
              <a:ext cx="894437" cy="818147"/>
            </a:xfrm>
            <a:prstGeom prst="roundRect">
              <a:avLst>
                <a:gd name="adj" fmla="val 11539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rgbClr val="385723"/>
                  </a:solidFill>
                  <a:latin typeface="Arial Black" panose="020B0A04020102020204" pitchFamily="34" charset="0"/>
                </a:rPr>
                <a:t>02</a:t>
              </a:r>
              <a:endParaRPr lang="en-IN" sz="2400" b="1" dirty="0">
                <a:solidFill>
                  <a:srgbClr val="385723"/>
                </a:solidFill>
                <a:latin typeface="Arial Black" panose="020B0A04020102020204" pitchFamily="34" charset="0"/>
              </a:endParaRPr>
            </a:p>
          </p:txBody>
        </p: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3C606A31-801C-41A4-A850-CE9D34DA7AA6}"/>
              </a:ext>
            </a:extLst>
          </p:cNvPr>
          <p:cNvSpPr txBox="1"/>
          <p:nvPr/>
        </p:nvSpPr>
        <p:spPr>
          <a:xfrm>
            <a:off x="-4909039" y="526550"/>
            <a:ext cx="34803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Bodoni MT" panose="02070603080606020203" pitchFamily="18" charset="0"/>
              </a:rPr>
              <a:t>Solution We are Providing</a:t>
            </a:r>
            <a:endParaRPr lang="en-IN" sz="2400" b="1" dirty="0">
              <a:latin typeface="Bodoni MT" panose="02070603080606020203" pitchFamily="18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C1F58996-8A9B-4CF4-B8F1-7C2B57778C8C}"/>
              </a:ext>
            </a:extLst>
          </p:cNvPr>
          <p:cNvSpPr txBox="1"/>
          <p:nvPr/>
        </p:nvSpPr>
        <p:spPr>
          <a:xfrm>
            <a:off x="10078623" y="10198"/>
            <a:ext cx="20832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www.eat4fit.in</a:t>
            </a:r>
            <a:endParaRPr lang="en-I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CB3577B8-F1D5-4300-B944-37BB46FD18A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228803" y="2422922"/>
            <a:ext cx="2380040" cy="2304198"/>
          </a:xfrm>
          <a:prstGeom prst="ellipse">
            <a:avLst/>
          </a:prstGeom>
          <a:ln w="254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6847934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572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A24011D-4224-7311-617E-151FD60DAD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val 10">
            <a:extLst>
              <a:ext uri="{FF2B5EF4-FFF2-40B4-BE49-F238E27FC236}">
                <a16:creationId xmlns:a16="http://schemas.microsoft.com/office/drawing/2014/main" id="{160CD1E6-2C7B-667C-312E-EE8C610F0F06}"/>
              </a:ext>
            </a:extLst>
          </p:cNvPr>
          <p:cNvSpPr/>
          <p:nvPr/>
        </p:nvSpPr>
        <p:spPr>
          <a:xfrm rot="10800000">
            <a:off x="-2836911" y="-1592562"/>
            <a:ext cx="10446106" cy="10043124"/>
          </a:xfrm>
          <a:prstGeom prst="ellipse">
            <a:avLst/>
          </a:prstGeom>
          <a:noFill/>
          <a:ln w="63500" cap="rnd">
            <a:solidFill>
              <a:schemeClr val="accent6">
                <a:lumMod val="40000"/>
                <a:lumOff val="60000"/>
              </a:schemeClr>
            </a:solidFill>
            <a:prstDash val="lgDash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008B9C75-03D0-104F-3DA6-1AC24325BF83}"/>
              </a:ext>
            </a:extLst>
          </p:cNvPr>
          <p:cNvSpPr/>
          <p:nvPr/>
        </p:nvSpPr>
        <p:spPr>
          <a:xfrm>
            <a:off x="-228857" y="-139107"/>
            <a:ext cx="13062004" cy="7327900"/>
          </a:xfrm>
          <a:prstGeom prst="roundRect">
            <a:avLst>
              <a:gd name="adj" fmla="val 8281"/>
            </a:avLst>
          </a:prstGeom>
          <a:solidFill>
            <a:srgbClr val="93C57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506C910-F42F-C4B5-1B57-02C73DD8EFD7}"/>
              </a:ext>
            </a:extLst>
          </p:cNvPr>
          <p:cNvGrpSpPr/>
          <p:nvPr/>
        </p:nvGrpSpPr>
        <p:grpSpPr>
          <a:xfrm>
            <a:off x="58792" y="149898"/>
            <a:ext cx="894437" cy="818147"/>
            <a:chOff x="5482524" y="1479609"/>
            <a:chExt cx="894437" cy="818147"/>
          </a:xfrm>
        </p:grpSpPr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EC936A9F-2289-FD2B-CEE7-7355EA2E0ECD}"/>
                </a:ext>
              </a:extLst>
            </p:cNvPr>
            <p:cNvSpPr/>
            <p:nvPr/>
          </p:nvSpPr>
          <p:spPr>
            <a:xfrm>
              <a:off x="5643688" y="1520722"/>
              <a:ext cx="572111" cy="676502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402A0314-ED5A-4E6E-CE46-1373B357DF57}"/>
                </a:ext>
              </a:extLst>
            </p:cNvPr>
            <p:cNvSpPr/>
            <p:nvPr/>
          </p:nvSpPr>
          <p:spPr>
            <a:xfrm>
              <a:off x="5482524" y="1479609"/>
              <a:ext cx="894437" cy="818147"/>
            </a:xfrm>
            <a:prstGeom prst="roundRect">
              <a:avLst>
                <a:gd name="adj" fmla="val 11539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rgbClr val="385723"/>
                  </a:solidFill>
                  <a:latin typeface="Arial Black" panose="020B0A04020102020204" pitchFamily="34" charset="0"/>
                </a:rPr>
                <a:t>02</a:t>
              </a:r>
              <a:endParaRPr lang="en-IN" sz="2400" b="1" dirty="0">
                <a:solidFill>
                  <a:srgbClr val="385723"/>
                </a:solidFill>
                <a:latin typeface="Arial Black" panose="020B0A04020102020204" pitchFamily="34" charset="0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07FBB3D4-9F66-FD44-1E2C-4FFBAE0A2637}"/>
              </a:ext>
            </a:extLst>
          </p:cNvPr>
          <p:cNvSpPr txBox="1"/>
          <p:nvPr/>
        </p:nvSpPr>
        <p:spPr>
          <a:xfrm>
            <a:off x="879413" y="307883"/>
            <a:ext cx="34803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Bodoni MT" panose="02070603080606020203" pitchFamily="18" charset="0"/>
              </a:rPr>
              <a:t>Solution We are Providing</a:t>
            </a:r>
            <a:endParaRPr lang="en-IN" sz="2400" b="1" dirty="0">
              <a:latin typeface="Bodoni MT" panose="02070603080606020203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1EC5FC7-A91E-4387-8984-AC332DC787C3}"/>
              </a:ext>
            </a:extLst>
          </p:cNvPr>
          <p:cNvSpPr txBox="1"/>
          <p:nvPr/>
        </p:nvSpPr>
        <p:spPr>
          <a:xfrm>
            <a:off x="3958875" y="782222"/>
            <a:ext cx="7924402" cy="58631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500" dirty="0"/>
              <a:t>1.</a:t>
            </a:r>
            <a:r>
              <a:rPr lang="en-GB" sz="2500" u="sng" dirty="0"/>
              <a:t>Fully Customizable Meals</a:t>
            </a:r>
          </a:p>
          <a:p>
            <a:r>
              <a:rPr lang="en-GB" sz="2000" dirty="0"/>
              <a:t>• AI and nutritionist powered personalised  meal for user goals: weight loss, muscle gain, diabetic care, detox, etc.</a:t>
            </a:r>
          </a:p>
          <a:p>
            <a:r>
              <a:rPr lang="en-GB" sz="2500" dirty="0"/>
              <a:t>2.</a:t>
            </a:r>
            <a:r>
              <a:rPr lang="en-GB" sz="2500" u="sng" dirty="0"/>
              <a:t>Multi-Address Daily Delivery</a:t>
            </a:r>
          </a:p>
          <a:p>
            <a:r>
              <a:rPr lang="en-GB" sz="2000" dirty="0"/>
              <a:t>• Meals delivered to different locations per day (home, office, gym, hostel), matching user routines — </a:t>
            </a:r>
            <a:r>
              <a:rPr lang="en-GB" sz="2000" b="1" dirty="0"/>
              <a:t>a first in this segment</a:t>
            </a:r>
            <a:r>
              <a:rPr lang="en-GB" sz="2000" dirty="0"/>
              <a:t>.</a:t>
            </a:r>
          </a:p>
          <a:p>
            <a:r>
              <a:rPr lang="en-GB" sz="2500" dirty="0"/>
              <a:t>3.</a:t>
            </a:r>
            <a:r>
              <a:rPr lang="en-GB" sz="2500" u="sng" dirty="0"/>
              <a:t>24×7 Free Dietician Support</a:t>
            </a:r>
          </a:p>
          <a:p>
            <a:r>
              <a:rPr lang="en-GB" sz="2000" dirty="0"/>
              <a:t>• Real-time chat/call access to certified dieticians for continuous guidance — building trust and long-term health impact.</a:t>
            </a:r>
          </a:p>
          <a:p>
            <a:r>
              <a:rPr lang="en-GB" sz="2500" dirty="0"/>
              <a:t>4.</a:t>
            </a:r>
            <a:r>
              <a:rPr lang="en-GB" sz="2500" u="sng" dirty="0"/>
              <a:t>Affordable Pricing for All Segments</a:t>
            </a:r>
          </a:p>
          <a:p>
            <a:r>
              <a:rPr lang="en-GB" sz="2000" dirty="0"/>
              <a:t>• Pocket-friendly for students, professionals, families, and even patients</a:t>
            </a:r>
          </a:p>
          <a:p>
            <a:r>
              <a:rPr lang="en-GB" sz="2500" dirty="0"/>
              <a:t>5.</a:t>
            </a:r>
            <a:r>
              <a:rPr lang="en-GB" sz="2500" u="sng" dirty="0"/>
              <a:t>Locally Prepared, Fresh &amp; Tasty Food</a:t>
            </a:r>
          </a:p>
          <a:p>
            <a:r>
              <a:rPr lang="en-GB" sz="2000" dirty="0"/>
              <a:t>• Cooked in hygienic local kitchens daily — not mass-produced or frozen</a:t>
            </a:r>
          </a:p>
          <a:p>
            <a:r>
              <a:rPr lang="en-GB" sz="2000" dirty="0"/>
              <a:t>• Menus blend taste and nutrition for sustainable healthy eating.</a:t>
            </a:r>
          </a:p>
          <a:p>
            <a:r>
              <a:rPr lang="en-GB" sz="2000" dirty="0"/>
              <a:t> </a:t>
            </a:r>
          </a:p>
          <a:p>
            <a:r>
              <a:rPr lang="en-GB" sz="2500" dirty="0"/>
              <a:t>Eat4Fit makes healthy eating easy, affordable, personalized, and accessible — anytime, anywhere in Patna.</a:t>
            </a:r>
            <a:endParaRPr lang="en-IN" sz="2000" dirty="0"/>
          </a:p>
        </p:txBody>
      </p: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B77107B1-4383-40AC-95F8-F6CA6EEBF1B5}"/>
              </a:ext>
            </a:extLst>
          </p:cNvPr>
          <p:cNvSpPr/>
          <p:nvPr/>
        </p:nvSpPr>
        <p:spPr>
          <a:xfrm rot="10619305">
            <a:off x="-2292956" y="2564226"/>
            <a:ext cx="1000378" cy="2141060"/>
          </a:xfrm>
          <a:custGeom>
            <a:avLst/>
            <a:gdLst>
              <a:gd name="connsiteX0" fmla="*/ 758446 w 1063351"/>
              <a:gd name="connsiteY0" fmla="*/ 0 h 2275840"/>
              <a:gd name="connsiteX1" fmla="*/ 758446 w 1063351"/>
              <a:gd name="connsiteY1" fmla="*/ 2275840 h 2275840"/>
              <a:gd name="connsiteX2" fmla="*/ 0 w 1063351"/>
              <a:gd name="connsiteY2" fmla="*/ 1837951 h 2275840"/>
              <a:gd name="connsiteX3" fmla="*/ 24914 w 1063351"/>
              <a:gd name="connsiteY3" fmla="*/ 1796942 h 2275840"/>
              <a:gd name="connsiteX4" fmla="*/ 194761 w 1063351"/>
              <a:gd name="connsiteY4" fmla="*/ 1126163 h 2275840"/>
              <a:gd name="connsiteX5" fmla="*/ 24914 w 1063351"/>
              <a:gd name="connsiteY5" fmla="*/ 455384 h 2275840"/>
              <a:gd name="connsiteX6" fmla="*/ 10576 w 1063351"/>
              <a:gd name="connsiteY6" fmla="*/ 431783 h 2275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63351" h="2275840">
                <a:moveTo>
                  <a:pt x="758446" y="0"/>
                </a:moveTo>
                <a:cubicBezTo>
                  <a:pt x="1164986" y="704147"/>
                  <a:pt x="1164986" y="1571693"/>
                  <a:pt x="758446" y="2275840"/>
                </a:cubicBezTo>
                <a:lnTo>
                  <a:pt x="0" y="1837951"/>
                </a:lnTo>
                <a:lnTo>
                  <a:pt x="24914" y="1796942"/>
                </a:lnTo>
                <a:cubicBezTo>
                  <a:pt x="133233" y="1597544"/>
                  <a:pt x="194761" y="1369039"/>
                  <a:pt x="194761" y="1126163"/>
                </a:cubicBezTo>
                <a:cubicBezTo>
                  <a:pt x="194761" y="883287"/>
                  <a:pt x="133233" y="654782"/>
                  <a:pt x="24914" y="455384"/>
                </a:cubicBezTo>
                <a:lnTo>
                  <a:pt x="10576" y="431783"/>
                </a:lnTo>
                <a:close/>
              </a:path>
            </a:pathLst>
          </a:custGeom>
          <a:blipFill dpi="0" rotWithShape="0">
            <a:blip r:embed="rId2"/>
            <a:srcRect/>
            <a:stretch>
              <a:fillRect l="-106438" r="-106438"/>
            </a:stretch>
          </a:blip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170344" tIns="1869863" rIns="114215" bIns="1869864" numCol="1" spcCol="1270" anchor="ctr" anchorCtr="0">
            <a:noAutofit/>
          </a:bodyPr>
          <a:lstStyle/>
          <a:p>
            <a:pPr marL="0" lvl="0" indent="0" algn="ctr" defTabSz="1911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IN" sz="4300" kern="1200"/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611BCB19-941F-4ABE-9062-256366A9673F}"/>
              </a:ext>
            </a:extLst>
          </p:cNvPr>
          <p:cNvSpPr/>
          <p:nvPr/>
        </p:nvSpPr>
        <p:spPr>
          <a:xfrm rot="10619305">
            <a:off x="-72185" y="1264222"/>
            <a:ext cx="1854214" cy="1482486"/>
          </a:xfrm>
          <a:custGeom>
            <a:avLst/>
            <a:gdLst>
              <a:gd name="connsiteX0" fmla="*/ 758446 w 1970935"/>
              <a:gd name="connsiteY0" fmla="*/ 0 h 1575809"/>
              <a:gd name="connsiteX1" fmla="*/ 804021 w 1970935"/>
              <a:gd name="connsiteY1" fmla="*/ 75019 h 1575809"/>
              <a:gd name="connsiteX2" fmla="*/ 1970935 w 1970935"/>
              <a:gd name="connsiteY2" fmla="*/ 695462 h 1575809"/>
              <a:gd name="connsiteX3" fmla="*/ 1970935 w 1970935"/>
              <a:gd name="connsiteY3" fmla="*/ 1575809 h 1575809"/>
              <a:gd name="connsiteX4" fmla="*/ 0 w 1970935"/>
              <a:gd name="connsiteY4" fmla="*/ 437889 h 15758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70935" h="1575809">
                <a:moveTo>
                  <a:pt x="758446" y="0"/>
                </a:moveTo>
                <a:lnTo>
                  <a:pt x="804021" y="75019"/>
                </a:lnTo>
                <a:cubicBezTo>
                  <a:pt x="1056914" y="449350"/>
                  <a:pt x="1485183" y="695462"/>
                  <a:pt x="1970935" y="695462"/>
                </a:cubicBezTo>
                <a:lnTo>
                  <a:pt x="1970935" y="1575809"/>
                </a:lnTo>
                <a:cubicBezTo>
                  <a:pt x="1157856" y="1575809"/>
                  <a:pt x="406539" y="1142036"/>
                  <a:pt x="0" y="437889"/>
                </a:cubicBezTo>
                <a:close/>
              </a:path>
            </a:pathLst>
          </a:custGeom>
          <a:blipFill dpi="0" rotWithShape="0">
            <a:blip r:embed="rId3"/>
            <a:srcRect/>
            <a:stretch>
              <a:fillRect l="3792" t="-2213" r="-73897" b="2213"/>
            </a:stretch>
          </a:blip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74429" tIns="3163570" rIns="2399538" bIns="562610" numCol="1" spcCol="1270" anchor="ctr" anchorCtr="0">
            <a:noAutofit/>
          </a:bodyPr>
          <a:lstStyle/>
          <a:p>
            <a:pPr marL="0" lvl="0" indent="0" algn="ctr" defTabSz="2622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IN" sz="5900" kern="1200"/>
          </a:p>
        </p:txBody>
      </p: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0F29B10A-E29E-4FDB-8045-1D426D4F6B01}"/>
              </a:ext>
            </a:extLst>
          </p:cNvPr>
          <p:cNvSpPr/>
          <p:nvPr/>
        </p:nvSpPr>
        <p:spPr>
          <a:xfrm rot="10619305">
            <a:off x="84322" y="4241904"/>
            <a:ext cx="1854214" cy="1476742"/>
          </a:xfrm>
          <a:custGeom>
            <a:avLst/>
            <a:gdLst>
              <a:gd name="connsiteX0" fmla="*/ 1970935 w 1970935"/>
              <a:gd name="connsiteY0" fmla="*/ 0 h 1569703"/>
              <a:gd name="connsiteX1" fmla="*/ 1970935 w 1970935"/>
              <a:gd name="connsiteY1" fmla="*/ 856833 h 1569703"/>
              <a:gd name="connsiteX2" fmla="*/ 804021 w 1970935"/>
              <a:gd name="connsiteY2" fmla="*/ 1477276 h 1569703"/>
              <a:gd name="connsiteX3" fmla="*/ 747871 w 1970935"/>
              <a:gd name="connsiteY3" fmla="*/ 1569703 h 1569703"/>
              <a:gd name="connsiteX4" fmla="*/ 0 w 1970935"/>
              <a:gd name="connsiteY4" fmla="*/ 1137920 h 1569703"/>
              <a:gd name="connsiteX5" fmla="*/ 1970935 w 1970935"/>
              <a:gd name="connsiteY5" fmla="*/ 0 h 1569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70935" h="1569703">
                <a:moveTo>
                  <a:pt x="1970935" y="0"/>
                </a:moveTo>
                <a:lnTo>
                  <a:pt x="1970935" y="856833"/>
                </a:lnTo>
                <a:cubicBezTo>
                  <a:pt x="1485183" y="856833"/>
                  <a:pt x="1056914" y="1102945"/>
                  <a:pt x="804021" y="1477276"/>
                </a:cubicBezTo>
                <a:lnTo>
                  <a:pt x="747871" y="1569703"/>
                </a:lnTo>
                <a:lnTo>
                  <a:pt x="0" y="1137920"/>
                </a:lnTo>
                <a:cubicBezTo>
                  <a:pt x="406540" y="433773"/>
                  <a:pt x="1157856" y="0"/>
                  <a:pt x="1970935" y="0"/>
                </a:cubicBezTo>
                <a:close/>
              </a:path>
            </a:pathLst>
          </a:custGeom>
          <a:blipFill dpi="0" rotWithShape="0">
            <a:blip r:embed="rId4"/>
            <a:srcRect/>
            <a:stretch>
              <a:fillRect t="-3999" b="-2827"/>
            </a:stretch>
          </a:blip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74429" tIns="562610" rIns="2399538" bIns="3163570" numCol="1" spcCol="1270" anchor="ctr" anchorCtr="0">
            <a:noAutofit/>
          </a:bodyPr>
          <a:lstStyle/>
          <a:p>
            <a:pPr marL="0" lvl="0" indent="0" algn="ctr" defTabSz="2622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IN" sz="5900" kern="1200"/>
          </a:p>
        </p:txBody>
      </p:sp>
      <p:sp>
        <p:nvSpPr>
          <p:cNvPr id="69" name="Freeform: Shape 68">
            <a:extLst>
              <a:ext uri="{FF2B5EF4-FFF2-40B4-BE49-F238E27FC236}">
                <a16:creationId xmlns:a16="http://schemas.microsoft.com/office/drawing/2014/main" id="{1E4F6388-2869-4BE5-B657-2B84BC8A2BBE}"/>
              </a:ext>
            </a:extLst>
          </p:cNvPr>
          <p:cNvSpPr/>
          <p:nvPr/>
        </p:nvSpPr>
        <p:spPr>
          <a:xfrm rot="10619305">
            <a:off x="-1883891" y="4345453"/>
            <a:ext cx="1854214" cy="1476742"/>
          </a:xfrm>
          <a:custGeom>
            <a:avLst/>
            <a:gdLst>
              <a:gd name="connsiteX0" fmla="*/ 0 w 1970935"/>
              <a:gd name="connsiteY0" fmla="*/ 0 h 1569703"/>
              <a:gd name="connsiteX1" fmla="*/ 1970935 w 1970935"/>
              <a:gd name="connsiteY1" fmla="*/ 1137920 h 1569703"/>
              <a:gd name="connsiteX2" fmla="*/ 1223065 w 1970935"/>
              <a:gd name="connsiteY2" fmla="*/ 1569703 h 1569703"/>
              <a:gd name="connsiteX3" fmla="*/ 1166914 w 1970935"/>
              <a:gd name="connsiteY3" fmla="*/ 1477276 h 1569703"/>
              <a:gd name="connsiteX4" fmla="*/ 0 w 1970935"/>
              <a:gd name="connsiteY4" fmla="*/ 856833 h 1569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70935" h="1569703">
                <a:moveTo>
                  <a:pt x="0" y="0"/>
                </a:moveTo>
                <a:cubicBezTo>
                  <a:pt x="813079" y="0"/>
                  <a:pt x="1564396" y="433773"/>
                  <a:pt x="1970935" y="1137920"/>
                </a:cubicBezTo>
                <a:lnTo>
                  <a:pt x="1223065" y="1569703"/>
                </a:lnTo>
                <a:lnTo>
                  <a:pt x="1166914" y="1477276"/>
                </a:lnTo>
                <a:cubicBezTo>
                  <a:pt x="914021" y="1102945"/>
                  <a:pt x="485752" y="856833"/>
                  <a:pt x="0" y="856833"/>
                </a:cubicBezTo>
                <a:close/>
              </a:path>
            </a:pathLst>
          </a:custGeom>
          <a:blipFill dpi="0" rotWithShape="0">
            <a:blip r:embed="rId5"/>
            <a:srcRect/>
            <a:stretch>
              <a:fillRect l="-8633" r="1492"/>
            </a:stretch>
          </a:blip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377948" tIns="541020" rIns="952839" bIns="3141980" numCol="1" spcCol="1270" anchor="ctr" anchorCtr="0">
            <a:noAutofit/>
          </a:bodyPr>
          <a:lstStyle/>
          <a:p>
            <a:pPr marL="0" lvl="0" indent="0" algn="ctr" defTabSz="1866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IN" sz="4200" kern="1200"/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E3C9F73F-BE04-4899-918E-3D6C086BA362}"/>
              </a:ext>
            </a:extLst>
          </p:cNvPr>
          <p:cNvSpPr/>
          <p:nvPr/>
        </p:nvSpPr>
        <p:spPr>
          <a:xfrm rot="10619305">
            <a:off x="-2040398" y="1367771"/>
            <a:ext cx="1854214" cy="1482486"/>
          </a:xfrm>
          <a:custGeom>
            <a:avLst/>
            <a:gdLst>
              <a:gd name="connsiteX0" fmla="*/ 1212489 w 1970935"/>
              <a:gd name="connsiteY0" fmla="*/ 0 h 1575809"/>
              <a:gd name="connsiteX1" fmla="*/ 1970935 w 1970935"/>
              <a:gd name="connsiteY1" fmla="*/ 437889 h 1575809"/>
              <a:gd name="connsiteX2" fmla="*/ 0 w 1970935"/>
              <a:gd name="connsiteY2" fmla="*/ 1575809 h 1575809"/>
              <a:gd name="connsiteX3" fmla="*/ 0 w 1970935"/>
              <a:gd name="connsiteY3" fmla="*/ 695462 h 1575809"/>
              <a:gd name="connsiteX4" fmla="*/ 1166914 w 1970935"/>
              <a:gd name="connsiteY4" fmla="*/ 75019 h 15758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70935" h="1575809">
                <a:moveTo>
                  <a:pt x="1212489" y="0"/>
                </a:moveTo>
                <a:lnTo>
                  <a:pt x="1970935" y="437889"/>
                </a:lnTo>
                <a:cubicBezTo>
                  <a:pt x="1564395" y="1142036"/>
                  <a:pt x="813079" y="1575809"/>
                  <a:pt x="0" y="1575809"/>
                </a:cubicBezTo>
                <a:lnTo>
                  <a:pt x="0" y="695462"/>
                </a:lnTo>
                <a:cubicBezTo>
                  <a:pt x="485752" y="695462"/>
                  <a:pt x="914021" y="449350"/>
                  <a:pt x="1166914" y="75019"/>
                </a:cubicBezTo>
                <a:close/>
              </a:path>
            </a:pathLst>
          </a:custGeom>
          <a:blipFill dpi="0" rotWithShape="0">
            <a:blip r:embed="rId6"/>
            <a:srcRect/>
            <a:stretch>
              <a:fillRect l="-30816" r="-39650"/>
            </a:stretch>
          </a:blip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377948" tIns="3141980" rIns="952839" bIns="541020" numCol="1" spcCol="1270" anchor="ctr" anchorCtr="0">
            <a:noAutofit/>
          </a:bodyPr>
          <a:lstStyle/>
          <a:p>
            <a:pPr marL="0" lvl="0" indent="0" algn="ctr" defTabSz="1866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IN" sz="4200" kern="1200"/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B5DC854F-F811-4B6C-87C3-72EA7661E9FC}"/>
              </a:ext>
            </a:extLst>
          </p:cNvPr>
          <p:cNvSpPr/>
          <p:nvPr/>
        </p:nvSpPr>
        <p:spPr>
          <a:xfrm rot="10619305">
            <a:off x="1825919" y="2030876"/>
            <a:ext cx="1362982" cy="2720691"/>
          </a:xfrm>
          <a:custGeom>
            <a:avLst/>
            <a:gdLst>
              <a:gd name="connsiteX0" fmla="*/ 304905 w 1063351"/>
              <a:gd name="connsiteY0" fmla="*/ 0 h 2275840"/>
              <a:gd name="connsiteX1" fmla="*/ 1052776 w 1063351"/>
              <a:gd name="connsiteY1" fmla="*/ 431783 h 2275840"/>
              <a:gd name="connsiteX2" fmla="*/ 1038438 w 1063351"/>
              <a:gd name="connsiteY2" fmla="*/ 455384 h 2275840"/>
              <a:gd name="connsiteX3" fmla="*/ 868590 w 1063351"/>
              <a:gd name="connsiteY3" fmla="*/ 1126163 h 2275840"/>
              <a:gd name="connsiteX4" fmla="*/ 1038438 w 1063351"/>
              <a:gd name="connsiteY4" fmla="*/ 1796942 h 2275840"/>
              <a:gd name="connsiteX5" fmla="*/ 1063351 w 1063351"/>
              <a:gd name="connsiteY5" fmla="*/ 1837951 h 2275840"/>
              <a:gd name="connsiteX6" fmla="*/ 304905 w 1063351"/>
              <a:gd name="connsiteY6" fmla="*/ 2275840 h 2275840"/>
              <a:gd name="connsiteX7" fmla="*/ 304905 w 1063351"/>
              <a:gd name="connsiteY7" fmla="*/ 0 h 2275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63351" h="2275840">
                <a:moveTo>
                  <a:pt x="304905" y="0"/>
                </a:moveTo>
                <a:lnTo>
                  <a:pt x="1052776" y="431783"/>
                </a:lnTo>
                <a:lnTo>
                  <a:pt x="1038438" y="455384"/>
                </a:lnTo>
                <a:cubicBezTo>
                  <a:pt x="930118" y="654782"/>
                  <a:pt x="868590" y="883287"/>
                  <a:pt x="868590" y="1126163"/>
                </a:cubicBezTo>
                <a:cubicBezTo>
                  <a:pt x="868590" y="1369039"/>
                  <a:pt x="930118" y="1597544"/>
                  <a:pt x="1038438" y="1796942"/>
                </a:cubicBezTo>
                <a:lnTo>
                  <a:pt x="1063351" y="1837951"/>
                </a:lnTo>
                <a:lnTo>
                  <a:pt x="304905" y="2275840"/>
                </a:lnTo>
                <a:cubicBezTo>
                  <a:pt x="-101635" y="1571693"/>
                  <a:pt x="-101635" y="704147"/>
                  <a:pt x="304905" y="0"/>
                </a:cubicBezTo>
                <a:close/>
              </a:path>
            </a:pathLst>
          </a:custGeom>
          <a:blipFill dpi="0" rotWithShape="0">
            <a:blip r:embed="rId7"/>
            <a:srcRect/>
            <a:stretch>
              <a:fillRect l="-9066" t="-269" r="-27898" b="269"/>
            </a:stretch>
          </a:blip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293" tIns="1885103" rIns="3174746" bIns="1885104" numCol="1" spcCol="1270" anchor="ctr" anchorCtr="0">
            <a:noAutofit/>
          </a:bodyPr>
          <a:lstStyle/>
          <a:p>
            <a:pPr marL="0" lvl="0" indent="0" algn="ctr" defTabSz="2444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IN" sz="5500" kern="1200"/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E8542000-E13E-4E2C-BE7E-C283EC26EDFD}"/>
              </a:ext>
            </a:extLst>
          </p:cNvPr>
          <p:cNvGrpSpPr/>
          <p:nvPr/>
        </p:nvGrpSpPr>
        <p:grpSpPr>
          <a:xfrm>
            <a:off x="-5838868" y="149898"/>
            <a:ext cx="894437" cy="818147"/>
            <a:chOff x="5482524" y="1479609"/>
            <a:chExt cx="894437" cy="818147"/>
          </a:xfrm>
        </p:grpSpPr>
        <p:sp>
          <p:nvSpPr>
            <p:cNvPr id="75" name="Rectangle: Rounded Corners 74">
              <a:extLst>
                <a:ext uri="{FF2B5EF4-FFF2-40B4-BE49-F238E27FC236}">
                  <a16:creationId xmlns:a16="http://schemas.microsoft.com/office/drawing/2014/main" id="{446DA6CC-82DC-473A-911A-42B20C7AA3BC}"/>
                </a:ext>
              </a:extLst>
            </p:cNvPr>
            <p:cNvSpPr/>
            <p:nvPr/>
          </p:nvSpPr>
          <p:spPr>
            <a:xfrm>
              <a:off x="5643688" y="1520722"/>
              <a:ext cx="572111" cy="676502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6" name="Rectangle: Rounded Corners 75">
              <a:extLst>
                <a:ext uri="{FF2B5EF4-FFF2-40B4-BE49-F238E27FC236}">
                  <a16:creationId xmlns:a16="http://schemas.microsoft.com/office/drawing/2014/main" id="{D152408A-298B-44E4-925C-CCD8F4599F5E}"/>
                </a:ext>
              </a:extLst>
            </p:cNvPr>
            <p:cNvSpPr/>
            <p:nvPr/>
          </p:nvSpPr>
          <p:spPr>
            <a:xfrm>
              <a:off x="5482524" y="1479609"/>
              <a:ext cx="894437" cy="818147"/>
            </a:xfrm>
            <a:prstGeom prst="roundRect">
              <a:avLst>
                <a:gd name="adj" fmla="val 11539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rgbClr val="385723"/>
                  </a:solidFill>
                  <a:latin typeface="Arial Black" panose="020B0A04020102020204" pitchFamily="34" charset="0"/>
                </a:rPr>
                <a:t>03</a:t>
              </a:r>
              <a:endParaRPr lang="en-IN" sz="2400" b="1" dirty="0">
                <a:solidFill>
                  <a:srgbClr val="385723"/>
                </a:solidFill>
                <a:latin typeface="Arial Black" panose="020B0A04020102020204" pitchFamily="34" charset="0"/>
              </a:endParaRPr>
            </a:p>
          </p:txBody>
        </p: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41445DC8-C561-4333-AABA-33D097816CE0}"/>
              </a:ext>
            </a:extLst>
          </p:cNvPr>
          <p:cNvSpPr txBox="1"/>
          <p:nvPr/>
        </p:nvSpPr>
        <p:spPr>
          <a:xfrm>
            <a:off x="-5018886" y="320557"/>
            <a:ext cx="37692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Bodoni MT" panose="02070603080606020203" pitchFamily="18" charset="0"/>
              </a:rPr>
              <a:t>Industry Size</a:t>
            </a:r>
            <a:endParaRPr lang="en-IN" sz="2400" b="1" dirty="0">
              <a:latin typeface="Bodoni MT" panose="02070603080606020203" pitchFamily="18" charset="0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EE4ADC85-5DF0-4486-8A22-7E1C262666D4}"/>
              </a:ext>
            </a:extLst>
          </p:cNvPr>
          <p:cNvSpPr txBox="1"/>
          <p:nvPr/>
        </p:nvSpPr>
        <p:spPr>
          <a:xfrm>
            <a:off x="13293754" y="702456"/>
            <a:ext cx="9221375" cy="5786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500" b="1" u="sng" dirty="0"/>
              <a:t>Target Location:</a:t>
            </a:r>
            <a:r>
              <a:rPr lang="en-GB" sz="2500" dirty="0"/>
              <a:t> Patna </a:t>
            </a:r>
          </a:p>
          <a:p>
            <a:r>
              <a:rPr lang="en-GB" sz="2000" dirty="0"/>
              <a:t>Population: ~25–30 lakh, Primary Target: ~7–8 lakh</a:t>
            </a:r>
          </a:p>
          <a:p>
            <a:r>
              <a:rPr lang="en-GB" sz="2000" dirty="0"/>
              <a:t>Potential Health-Conscious Consumers: ~1.5–2 lakh</a:t>
            </a:r>
            <a:endParaRPr lang="en-GB" sz="2500" dirty="0"/>
          </a:p>
          <a:p>
            <a:r>
              <a:rPr lang="en-GB" sz="2500" b="1" u="sng" dirty="0"/>
              <a:t>Serviceable Available Market (SAM)</a:t>
            </a:r>
            <a:r>
              <a:rPr lang="en-GB" sz="2500" dirty="0"/>
              <a:t> – </a:t>
            </a:r>
            <a:r>
              <a:rPr lang="en-GB" sz="2000" dirty="0"/>
              <a:t>Patna Monthly Meal Spend (</a:t>
            </a:r>
            <a:r>
              <a:rPr lang="en-GB" sz="2000" dirty="0" err="1"/>
              <a:t>avg</a:t>
            </a:r>
            <a:r>
              <a:rPr lang="en-GB" sz="2000" dirty="0"/>
              <a:t>): ₹100 per meal × 2 meals/day × 30 days = ₹6,000/</a:t>
            </a:r>
            <a:r>
              <a:rPr lang="en-GB" sz="2000" dirty="0" err="1"/>
              <a:t>monthEstimated</a:t>
            </a:r>
            <a:r>
              <a:rPr lang="en-GB" sz="2000" dirty="0"/>
              <a:t> Users You Can Target in 1st Year: 5,000–10,000 Local SAM (Patna): ₹30–60 Cr/year</a:t>
            </a:r>
            <a:endParaRPr lang="en-GB" sz="2500" dirty="0"/>
          </a:p>
          <a:p>
            <a:r>
              <a:rPr lang="en-GB" sz="2500" b="1" u="sng" dirty="0"/>
              <a:t>Total Addressable Market (TAM)</a:t>
            </a:r>
          </a:p>
          <a:p>
            <a:r>
              <a:rPr lang="en-GB" sz="2000" dirty="0"/>
              <a:t>• India’s health-focused meal industry is growing at &gt;20% CAGR</a:t>
            </a:r>
          </a:p>
          <a:p>
            <a:r>
              <a:rPr lang="en-GB" sz="2000" dirty="0"/>
              <a:t>• Urban India has ~10 crore+ potential fitness-conscious customers</a:t>
            </a:r>
          </a:p>
          <a:p>
            <a:r>
              <a:rPr lang="en-GB" sz="2000" dirty="0"/>
              <a:t>• TAM: ₹30,000+ Cr (and growing) — including cities like Patna, Ranchi, Lucknow, Pune, </a:t>
            </a:r>
            <a:r>
              <a:rPr lang="en-GB" sz="2000" dirty="0" err="1"/>
              <a:t>etc.Why</a:t>
            </a:r>
            <a:r>
              <a:rPr lang="en-GB" sz="2000" dirty="0"/>
              <a:t> This is Exciting:</a:t>
            </a:r>
          </a:p>
          <a:p>
            <a:r>
              <a:rPr lang="en-GB" sz="2000" dirty="0"/>
              <a:t>• Patna is a first-mover opportunity with no organized healthy meal service</a:t>
            </a:r>
          </a:p>
          <a:p>
            <a:r>
              <a:rPr lang="en-GB" sz="2000" dirty="0"/>
              <a:t>• Rising fitness awareness + affordability gap = high growth space</a:t>
            </a:r>
          </a:p>
          <a:p>
            <a:r>
              <a:rPr lang="en-GB" sz="2000" dirty="0"/>
              <a:t>• Easy to scale regionally after proven pilot success</a:t>
            </a:r>
          </a:p>
          <a:p>
            <a:endParaRPr lang="en-GB" sz="2500" dirty="0"/>
          </a:p>
          <a:p>
            <a:r>
              <a:rPr lang="en-GB" sz="2500" dirty="0"/>
              <a:t>Patna alone is a ₹30–60 Cr untapped annual market — Eat4Fit is entering with the right model at the right time.</a:t>
            </a:r>
            <a:endParaRPr lang="en-IN" sz="2000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8F21DB7C-9BE5-4D4B-92EE-D3B8848B9BD1}"/>
              </a:ext>
            </a:extLst>
          </p:cNvPr>
          <p:cNvSpPr txBox="1"/>
          <p:nvPr/>
        </p:nvSpPr>
        <p:spPr>
          <a:xfrm>
            <a:off x="10078623" y="10198"/>
            <a:ext cx="20832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www.eat4fit.in</a:t>
            </a:r>
            <a:endParaRPr lang="en-I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1" name="Picture 80">
            <a:extLst>
              <a:ext uri="{FF2B5EF4-FFF2-40B4-BE49-F238E27FC236}">
                <a16:creationId xmlns:a16="http://schemas.microsoft.com/office/drawing/2014/main" id="{765EEA1F-5B3F-4B2F-A0EC-C5DF53F28F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228803" y="2422922"/>
            <a:ext cx="2380040" cy="2304198"/>
          </a:xfrm>
          <a:prstGeom prst="ellipse">
            <a:avLst/>
          </a:prstGeom>
          <a:ln w="254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1101753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572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A24011D-4224-7311-617E-151FD60DAD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008B9C75-03D0-104F-3DA6-1AC24325BF83}"/>
              </a:ext>
            </a:extLst>
          </p:cNvPr>
          <p:cNvSpPr/>
          <p:nvPr/>
        </p:nvSpPr>
        <p:spPr>
          <a:xfrm>
            <a:off x="-228857" y="-139107"/>
            <a:ext cx="13062004" cy="7327900"/>
          </a:xfrm>
          <a:prstGeom prst="roundRect">
            <a:avLst>
              <a:gd name="adj" fmla="val 8281"/>
            </a:avLst>
          </a:prstGeom>
          <a:solidFill>
            <a:srgbClr val="93C57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506C910-F42F-C4B5-1B57-02C73DD8EFD7}"/>
              </a:ext>
            </a:extLst>
          </p:cNvPr>
          <p:cNvGrpSpPr/>
          <p:nvPr/>
        </p:nvGrpSpPr>
        <p:grpSpPr>
          <a:xfrm>
            <a:off x="97704" y="149898"/>
            <a:ext cx="894437" cy="818147"/>
            <a:chOff x="5482524" y="1479609"/>
            <a:chExt cx="894437" cy="818147"/>
          </a:xfrm>
        </p:grpSpPr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EC936A9F-2289-FD2B-CEE7-7355EA2E0ECD}"/>
                </a:ext>
              </a:extLst>
            </p:cNvPr>
            <p:cNvSpPr/>
            <p:nvPr/>
          </p:nvSpPr>
          <p:spPr>
            <a:xfrm>
              <a:off x="5643688" y="1520722"/>
              <a:ext cx="572111" cy="676502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402A0314-ED5A-4E6E-CE46-1373B357DF57}"/>
                </a:ext>
              </a:extLst>
            </p:cNvPr>
            <p:cNvSpPr/>
            <p:nvPr/>
          </p:nvSpPr>
          <p:spPr>
            <a:xfrm>
              <a:off x="5482524" y="1479609"/>
              <a:ext cx="894437" cy="818147"/>
            </a:xfrm>
            <a:prstGeom prst="roundRect">
              <a:avLst>
                <a:gd name="adj" fmla="val 11539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rgbClr val="385723"/>
                  </a:solidFill>
                  <a:latin typeface="Arial Black" panose="020B0A04020102020204" pitchFamily="34" charset="0"/>
                </a:rPr>
                <a:t>03</a:t>
              </a:r>
              <a:endParaRPr lang="en-IN" sz="2400" b="1" dirty="0">
                <a:solidFill>
                  <a:srgbClr val="385723"/>
                </a:solidFill>
                <a:latin typeface="Arial Black" panose="020B0A04020102020204" pitchFamily="34" charset="0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07FBB3D4-9F66-FD44-1E2C-4FFBAE0A2637}"/>
              </a:ext>
            </a:extLst>
          </p:cNvPr>
          <p:cNvSpPr txBox="1"/>
          <p:nvPr/>
        </p:nvSpPr>
        <p:spPr>
          <a:xfrm>
            <a:off x="917686" y="320557"/>
            <a:ext cx="37692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Bodoni MT" panose="02070603080606020203" pitchFamily="18" charset="0"/>
              </a:rPr>
              <a:t>Industry Size</a:t>
            </a:r>
            <a:endParaRPr lang="en-IN" sz="2400" b="1" dirty="0">
              <a:latin typeface="Bodoni MT" panose="02070603080606020203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1EC5FC7-A91E-4387-8984-AC332DC787C3}"/>
              </a:ext>
            </a:extLst>
          </p:cNvPr>
          <p:cNvSpPr txBox="1"/>
          <p:nvPr/>
        </p:nvSpPr>
        <p:spPr>
          <a:xfrm>
            <a:off x="3311554" y="702456"/>
            <a:ext cx="9062029" cy="5786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500" b="1" u="sng" dirty="0"/>
              <a:t>Target Location:</a:t>
            </a:r>
            <a:r>
              <a:rPr lang="en-GB" sz="2500" dirty="0"/>
              <a:t> Patna </a:t>
            </a:r>
          </a:p>
          <a:p>
            <a:r>
              <a:rPr lang="en-GB" sz="2000" dirty="0"/>
              <a:t>Population: ~25–30 lakh, Primary Target: ~7–8 lakh</a:t>
            </a:r>
          </a:p>
          <a:p>
            <a:r>
              <a:rPr lang="en-GB" sz="2000" dirty="0"/>
              <a:t>Potential Health-Conscious Consumers: ~1.5–2 lakh</a:t>
            </a:r>
            <a:endParaRPr lang="en-GB" sz="2500" dirty="0"/>
          </a:p>
          <a:p>
            <a:r>
              <a:rPr lang="en-GB" sz="2500" b="1" u="sng" dirty="0"/>
              <a:t>Serviceable Available Market (SAM)</a:t>
            </a:r>
            <a:r>
              <a:rPr lang="en-GB" sz="2500" dirty="0"/>
              <a:t> – </a:t>
            </a:r>
            <a:r>
              <a:rPr lang="en-GB" sz="2000" dirty="0"/>
              <a:t>Patna Monthly Meal Spend (</a:t>
            </a:r>
            <a:r>
              <a:rPr lang="en-GB" sz="2000" dirty="0" err="1"/>
              <a:t>avg</a:t>
            </a:r>
            <a:r>
              <a:rPr lang="en-GB" sz="2000" dirty="0"/>
              <a:t>): ₹100 per meal × 2 meals/day × 30 days = ₹6,000/</a:t>
            </a:r>
            <a:r>
              <a:rPr lang="en-GB" sz="2000" dirty="0" err="1"/>
              <a:t>monthEstimated</a:t>
            </a:r>
            <a:r>
              <a:rPr lang="en-GB" sz="2000" dirty="0"/>
              <a:t> Users You Can Target in 1st Year: 5,000–10,000 Local SAM (Patna): ₹30–60 Cr/year</a:t>
            </a:r>
            <a:endParaRPr lang="en-GB" sz="2500" dirty="0"/>
          </a:p>
          <a:p>
            <a:r>
              <a:rPr lang="en-GB" sz="2500" b="1" u="sng" dirty="0"/>
              <a:t>Total Addressable Market (TAM)</a:t>
            </a:r>
          </a:p>
          <a:p>
            <a:r>
              <a:rPr lang="en-GB" sz="2000" dirty="0"/>
              <a:t>• India’s health-focused meal industry is growing at &gt;20% CAGR</a:t>
            </a:r>
          </a:p>
          <a:p>
            <a:r>
              <a:rPr lang="en-GB" sz="2000" dirty="0"/>
              <a:t>• Urban India has ~10 crore+ potential fitness-conscious customers</a:t>
            </a:r>
          </a:p>
          <a:p>
            <a:r>
              <a:rPr lang="en-GB" sz="2000" dirty="0"/>
              <a:t>• TAM: ₹30,000+ Cr (and growing) — including cities like Patna, Ranchi, Lucknow, Pune, </a:t>
            </a:r>
            <a:r>
              <a:rPr lang="en-GB" sz="2000" dirty="0" err="1"/>
              <a:t>etc.Why</a:t>
            </a:r>
            <a:r>
              <a:rPr lang="en-GB" sz="2000" dirty="0"/>
              <a:t> This is Exciting:</a:t>
            </a:r>
          </a:p>
          <a:p>
            <a:r>
              <a:rPr lang="en-GB" sz="2000" dirty="0"/>
              <a:t>• Patna is a first-mover opportunity with no organized healthy meal service</a:t>
            </a:r>
          </a:p>
          <a:p>
            <a:r>
              <a:rPr lang="en-GB" sz="2000" dirty="0"/>
              <a:t>• Rising fitness awareness + affordability gap = high growth space</a:t>
            </a:r>
          </a:p>
          <a:p>
            <a:r>
              <a:rPr lang="en-GB" sz="2000" dirty="0"/>
              <a:t>• Easy to scale regionally after proven pilot success</a:t>
            </a:r>
          </a:p>
          <a:p>
            <a:endParaRPr lang="en-GB" sz="2500" dirty="0"/>
          </a:p>
          <a:p>
            <a:r>
              <a:rPr lang="en-GB" sz="2500" dirty="0"/>
              <a:t>Patna alone is a ₹30–60 Cr untapped annual market — Eat4Fit is entering with the right model at the right time.</a:t>
            </a:r>
            <a:endParaRPr lang="en-IN" sz="2000" dirty="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559A3DA9-BD0E-40EB-B44A-E18CF26F862F}"/>
              </a:ext>
            </a:extLst>
          </p:cNvPr>
          <p:cNvSpPr/>
          <p:nvPr/>
        </p:nvSpPr>
        <p:spPr>
          <a:xfrm rot="14246147">
            <a:off x="-1464508" y="1053470"/>
            <a:ext cx="1000378" cy="2141060"/>
          </a:xfrm>
          <a:custGeom>
            <a:avLst/>
            <a:gdLst>
              <a:gd name="connsiteX0" fmla="*/ 758446 w 1063351"/>
              <a:gd name="connsiteY0" fmla="*/ 0 h 2275840"/>
              <a:gd name="connsiteX1" fmla="*/ 758446 w 1063351"/>
              <a:gd name="connsiteY1" fmla="*/ 2275840 h 2275840"/>
              <a:gd name="connsiteX2" fmla="*/ 0 w 1063351"/>
              <a:gd name="connsiteY2" fmla="*/ 1837951 h 2275840"/>
              <a:gd name="connsiteX3" fmla="*/ 24914 w 1063351"/>
              <a:gd name="connsiteY3" fmla="*/ 1796942 h 2275840"/>
              <a:gd name="connsiteX4" fmla="*/ 194761 w 1063351"/>
              <a:gd name="connsiteY4" fmla="*/ 1126163 h 2275840"/>
              <a:gd name="connsiteX5" fmla="*/ 24914 w 1063351"/>
              <a:gd name="connsiteY5" fmla="*/ 455384 h 2275840"/>
              <a:gd name="connsiteX6" fmla="*/ 10576 w 1063351"/>
              <a:gd name="connsiteY6" fmla="*/ 431783 h 2275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63351" h="2275840">
                <a:moveTo>
                  <a:pt x="758446" y="0"/>
                </a:moveTo>
                <a:cubicBezTo>
                  <a:pt x="1164986" y="704147"/>
                  <a:pt x="1164986" y="1571693"/>
                  <a:pt x="758446" y="2275840"/>
                </a:cubicBezTo>
                <a:lnTo>
                  <a:pt x="0" y="1837951"/>
                </a:lnTo>
                <a:lnTo>
                  <a:pt x="24914" y="1796942"/>
                </a:lnTo>
                <a:cubicBezTo>
                  <a:pt x="133233" y="1597544"/>
                  <a:pt x="194761" y="1369039"/>
                  <a:pt x="194761" y="1126163"/>
                </a:cubicBezTo>
                <a:cubicBezTo>
                  <a:pt x="194761" y="883287"/>
                  <a:pt x="133233" y="654782"/>
                  <a:pt x="24914" y="455384"/>
                </a:cubicBezTo>
                <a:lnTo>
                  <a:pt x="10576" y="431783"/>
                </a:lnTo>
                <a:close/>
              </a:path>
            </a:pathLst>
          </a:custGeom>
          <a:blipFill dpi="0" rotWithShape="0">
            <a:blip r:embed="rId2"/>
            <a:srcRect/>
            <a:stretch>
              <a:fillRect l="-943" t="-12545" r="943" b="-20417"/>
            </a:stretch>
          </a:blip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170344" tIns="1869863" rIns="114215" bIns="1869864" numCol="1" spcCol="1270" anchor="ctr" anchorCtr="0">
            <a:noAutofit/>
          </a:bodyPr>
          <a:lstStyle/>
          <a:p>
            <a:pPr marL="0" lvl="0" indent="0" algn="ctr" defTabSz="1911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IN" sz="4300" kern="120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42B0D48A-817D-48BB-8CE5-59274B66C81E}"/>
              </a:ext>
            </a:extLst>
          </p:cNvPr>
          <p:cNvSpPr/>
          <p:nvPr/>
        </p:nvSpPr>
        <p:spPr>
          <a:xfrm rot="14246147">
            <a:off x="1083642" y="2607654"/>
            <a:ext cx="2334100" cy="1975804"/>
          </a:xfrm>
          <a:custGeom>
            <a:avLst/>
            <a:gdLst>
              <a:gd name="connsiteX0" fmla="*/ 758446 w 1970935"/>
              <a:gd name="connsiteY0" fmla="*/ 0 h 1575809"/>
              <a:gd name="connsiteX1" fmla="*/ 804021 w 1970935"/>
              <a:gd name="connsiteY1" fmla="*/ 75019 h 1575809"/>
              <a:gd name="connsiteX2" fmla="*/ 1970935 w 1970935"/>
              <a:gd name="connsiteY2" fmla="*/ 695462 h 1575809"/>
              <a:gd name="connsiteX3" fmla="*/ 1970935 w 1970935"/>
              <a:gd name="connsiteY3" fmla="*/ 1575809 h 1575809"/>
              <a:gd name="connsiteX4" fmla="*/ 0 w 1970935"/>
              <a:gd name="connsiteY4" fmla="*/ 437889 h 15758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70935" h="1575809">
                <a:moveTo>
                  <a:pt x="758446" y="0"/>
                </a:moveTo>
                <a:lnTo>
                  <a:pt x="804021" y="75019"/>
                </a:lnTo>
                <a:cubicBezTo>
                  <a:pt x="1056914" y="449350"/>
                  <a:pt x="1485183" y="695462"/>
                  <a:pt x="1970935" y="695462"/>
                </a:cubicBezTo>
                <a:lnTo>
                  <a:pt x="1970935" y="1575809"/>
                </a:lnTo>
                <a:cubicBezTo>
                  <a:pt x="1157856" y="1575809"/>
                  <a:pt x="406539" y="1142036"/>
                  <a:pt x="0" y="437889"/>
                </a:cubicBezTo>
                <a:close/>
              </a:path>
            </a:pathLst>
          </a:custGeom>
          <a:blipFill dpi="0" rotWithShape="0">
            <a:blip r:embed="rId3"/>
            <a:srcRect/>
            <a:stretch>
              <a:fillRect l="-46222" t="1859" r="-219922" b="-1859"/>
            </a:stretch>
          </a:blip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74429" tIns="3163570" rIns="2399538" bIns="562610" numCol="1" spcCol="1270" anchor="ctr" anchorCtr="0">
            <a:noAutofit/>
          </a:bodyPr>
          <a:lstStyle/>
          <a:p>
            <a:pPr marL="0" lvl="0" indent="0" algn="ctr" defTabSz="2622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IN" sz="5900" kern="1200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F3C981B2-0AFE-4D75-A839-3FA5AB3FFE2C}"/>
              </a:ext>
            </a:extLst>
          </p:cNvPr>
          <p:cNvSpPr/>
          <p:nvPr/>
        </p:nvSpPr>
        <p:spPr>
          <a:xfrm rot="14246147">
            <a:off x="-1678803" y="4488649"/>
            <a:ext cx="1854214" cy="1476742"/>
          </a:xfrm>
          <a:custGeom>
            <a:avLst/>
            <a:gdLst>
              <a:gd name="connsiteX0" fmla="*/ 1970935 w 1970935"/>
              <a:gd name="connsiteY0" fmla="*/ 0 h 1569703"/>
              <a:gd name="connsiteX1" fmla="*/ 1970935 w 1970935"/>
              <a:gd name="connsiteY1" fmla="*/ 856833 h 1569703"/>
              <a:gd name="connsiteX2" fmla="*/ 804021 w 1970935"/>
              <a:gd name="connsiteY2" fmla="*/ 1477276 h 1569703"/>
              <a:gd name="connsiteX3" fmla="*/ 747871 w 1970935"/>
              <a:gd name="connsiteY3" fmla="*/ 1569703 h 1569703"/>
              <a:gd name="connsiteX4" fmla="*/ 0 w 1970935"/>
              <a:gd name="connsiteY4" fmla="*/ 1137920 h 1569703"/>
              <a:gd name="connsiteX5" fmla="*/ 1970935 w 1970935"/>
              <a:gd name="connsiteY5" fmla="*/ 0 h 1569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70935" h="1569703">
                <a:moveTo>
                  <a:pt x="1970935" y="0"/>
                </a:moveTo>
                <a:lnTo>
                  <a:pt x="1970935" y="856833"/>
                </a:lnTo>
                <a:cubicBezTo>
                  <a:pt x="1485183" y="856833"/>
                  <a:pt x="1056914" y="1102945"/>
                  <a:pt x="804021" y="1477276"/>
                </a:cubicBezTo>
                <a:lnTo>
                  <a:pt x="747871" y="1569703"/>
                </a:lnTo>
                <a:lnTo>
                  <a:pt x="0" y="1137920"/>
                </a:lnTo>
                <a:cubicBezTo>
                  <a:pt x="406540" y="433773"/>
                  <a:pt x="1157856" y="0"/>
                  <a:pt x="1970935" y="0"/>
                </a:cubicBezTo>
                <a:close/>
              </a:path>
            </a:pathLst>
          </a:custGeom>
          <a:blipFill dpi="0" rotWithShape="0">
            <a:blip r:embed="rId4"/>
            <a:srcRect/>
            <a:stretch>
              <a:fillRect t="-3999" b="-2827"/>
            </a:stretch>
          </a:blip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74429" tIns="562610" rIns="2399538" bIns="3163570" numCol="1" spcCol="1270" anchor="ctr" anchorCtr="0">
            <a:noAutofit/>
          </a:bodyPr>
          <a:lstStyle/>
          <a:p>
            <a:pPr marL="0" lvl="0" indent="0" algn="ctr" defTabSz="2622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IN" sz="5900" kern="120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B51797AC-7C7D-4BEE-A2E5-0B1526DCF9CD}"/>
              </a:ext>
            </a:extLst>
          </p:cNvPr>
          <p:cNvSpPr/>
          <p:nvPr/>
        </p:nvSpPr>
        <p:spPr>
          <a:xfrm rot="14246147">
            <a:off x="-2739648" y="2827567"/>
            <a:ext cx="1854214" cy="1476742"/>
          </a:xfrm>
          <a:custGeom>
            <a:avLst/>
            <a:gdLst>
              <a:gd name="connsiteX0" fmla="*/ 0 w 1970935"/>
              <a:gd name="connsiteY0" fmla="*/ 0 h 1569703"/>
              <a:gd name="connsiteX1" fmla="*/ 1970935 w 1970935"/>
              <a:gd name="connsiteY1" fmla="*/ 1137920 h 1569703"/>
              <a:gd name="connsiteX2" fmla="*/ 1223065 w 1970935"/>
              <a:gd name="connsiteY2" fmla="*/ 1569703 h 1569703"/>
              <a:gd name="connsiteX3" fmla="*/ 1166914 w 1970935"/>
              <a:gd name="connsiteY3" fmla="*/ 1477276 h 1569703"/>
              <a:gd name="connsiteX4" fmla="*/ 0 w 1970935"/>
              <a:gd name="connsiteY4" fmla="*/ 856833 h 1569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70935" h="1569703">
                <a:moveTo>
                  <a:pt x="0" y="0"/>
                </a:moveTo>
                <a:cubicBezTo>
                  <a:pt x="813079" y="0"/>
                  <a:pt x="1564396" y="433773"/>
                  <a:pt x="1970935" y="1137920"/>
                </a:cubicBezTo>
                <a:lnTo>
                  <a:pt x="1223065" y="1569703"/>
                </a:lnTo>
                <a:lnTo>
                  <a:pt x="1166914" y="1477276"/>
                </a:lnTo>
                <a:cubicBezTo>
                  <a:pt x="914021" y="1102945"/>
                  <a:pt x="485752" y="856833"/>
                  <a:pt x="0" y="856833"/>
                </a:cubicBezTo>
                <a:close/>
              </a:path>
            </a:pathLst>
          </a:custGeom>
          <a:blipFill dpi="0" rotWithShape="0">
            <a:blip r:embed="rId5"/>
            <a:srcRect/>
            <a:stretch>
              <a:fillRect l="-8633" r="1492"/>
            </a:stretch>
          </a:blip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377948" tIns="541020" rIns="952839" bIns="3141980" numCol="1" spcCol="1270" anchor="ctr" anchorCtr="0">
            <a:noAutofit/>
          </a:bodyPr>
          <a:lstStyle/>
          <a:p>
            <a:pPr marL="0" lvl="0" indent="0" algn="ctr" defTabSz="1866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IN" sz="4200" kern="120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5F1C1F01-6ED9-4173-99BA-E09D8AA54F79}"/>
              </a:ext>
            </a:extLst>
          </p:cNvPr>
          <p:cNvSpPr/>
          <p:nvPr/>
        </p:nvSpPr>
        <p:spPr>
          <a:xfrm rot="14246147">
            <a:off x="-229045" y="1221305"/>
            <a:ext cx="1854214" cy="1482486"/>
          </a:xfrm>
          <a:custGeom>
            <a:avLst/>
            <a:gdLst>
              <a:gd name="connsiteX0" fmla="*/ 1212489 w 1970935"/>
              <a:gd name="connsiteY0" fmla="*/ 0 h 1575809"/>
              <a:gd name="connsiteX1" fmla="*/ 1970935 w 1970935"/>
              <a:gd name="connsiteY1" fmla="*/ 437889 h 1575809"/>
              <a:gd name="connsiteX2" fmla="*/ 0 w 1970935"/>
              <a:gd name="connsiteY2" fmla="*/ 1575809 h 1575809"/>
              <a:gd name="connsiteX3" fmla="*/ 0 w 1970935"/>
              <a:gd name="connsiteY3" fmla="*/ 695462 h 1575809"/>
              <a:gd name="connsiteX4" fmla="*/ 1166914 w 1970935"/>
              <a:gd name="connsiteY4" fmla="*/ 75019 h 15758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70935" h="1575809">
                <a:moveTo>
                  <a:pt x="1212489" y="0"/>
                </a:moveTo>
                <a:lnTo>
                  <a:pt x="1970935" y="437889"/>
                </a:lnTo>
                <a:cubicBezTo>
                  <a:pt x="1564395" y="1142036"/>
                  <a:pt x="813079" y="1575809"/>
                  <a:pt x="0" y="1575809"/>
                </a:cubicBezTo>
                <a:lnTo>
                  <a:pt x="0" y="695462"/>
                </a:lnTo>
                <a:cubicBezTo>
                  <a:pt x="485752" y="695462"/>
                  <a:pt x="914021" y="449350"/>
                  <a:pt x="1166914" y="75019"/>
                </a:cubicBezTo>
                <a:close/>
              </a:path>
            </a:pathLst>
          </a:custGeom>
          <a:blipFill dpi="0" rotWithShape="0">
            <a:blip r:embed="rId6"/>
            <a:srcRect/>
            <a:stretch>
              <a:fillRect l="-30816" r="-39650"/>
            </a:stretch>
          </a:blip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377948" tIns="3141980" rIns="952839" bIns="541020" numCol="1" spcCol="1270" anchor="ctr" anchorCtr="0">
            <a:noAutofit/>
          </a:bodyPr>
          <a:lstStyle/>
          <a:p>
            <a:pPr marL="0" lvl="0" indent="0" algn="ctr" defTabSz="1866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IN" sz="4200" kern="1200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45204F3F-D1B7-47F5-A4BD-A7C1C5E18F1F}"/>
              </a:ext>
            </a:extLst>
          </p:cNvPr>
          <p:cNvSpPr/>
          <p:nvPr/>
        </p:nvSpPr>
        <p:spPr>
          <a:xfrm rot="14246147">
            <a:off x="413066" y="3993395"/>
            <a:ext cx="1000378" cy="2141060"/>
          </a:xfrm>
          <a:custGeom>
            <a:avLst/>
            <a:gdLst>
              <a:gd name="connsiteX0" fmla="*/ 304905 w 1063351"/>
              <a:gd name="connsiteY0" fmla="*/ 0 h 2275840"/>
              <a:gd name="connsiteX1" fmla="*/ 1052776 w 1063351"/>
              <a:gd name="connsiteY1" fmla="*/ 431783 h 2275840"/>
              <a:gd name="connsiteX2" fmla="*/ 1038438 w 1063351"/>
              <a:gd name="connsiteY2" fmla="*/ 455384 h 2275840"/>
              <a:gd name="connsiteX3" fmla="*/ 868590 w 1063351"/>
              <a:gd name="connsiteY3" fmla="*/ 1126163 h 2275840"/>
              <a:gd name="connsiteX4" fmla="*/ 1038438 w 1063351"/>
              <a:gd name="connsiteY4" fmla="*/ 1796942 h 2275840"/>
              <a:gd name="connsiteX5" fmla="*/ 1063351 w 1063351"/>
              <a:gd name="connsiteY5" fmla="*/ 1837951 h 2275840"/>
              <a:gd name="connsiteX6" fmla="*/ 304905 w 1063351"/>
              <a:gd name="connsiteY6" fmla="*/ 2275840 h 2275840"/>
              <a:gd name="connsiteX7" fmla="*/ 304905 w 1063351"/>
              <a:gd name="connsiteY7" fmla="*/ 0 h 2275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63351" h="2275840">
                <a:moveTo>
                  <a:pt x="304905" y="0"/>
                </a:moveTo>
                <a:lnTo>
                  <a:pt x="1052776" y="431783"/>
                </a:lnTo>
                <a:lnTo>
                  <a:pt x="1038438" y="455384"/>
                </a:lnTo>
                <a:cubicBezTo>
                  <a:pt x="930118" y="654782"/>
                  <a:pt x="868590" y="883287"/>
                  <a:pt x="868590" y="1126163"/>
                </a:cubicBezTo>
                <a:cubicBezTo>
                  <a:pt x="868590" y="1369039"/>
                  <a:pt x="930118" y="1597544"/>
                  <a:pt x="1038438" y="1796942"/>
                </a:cubicBezTo>
                <a:lnTo>
                  <a:pt x="1063351" y="1837951"/>
                </a:lnTo>
                <a:lnTo>
                  <a:pt x="304905" y="2275840"/>
                </a:lnTo>
                <a:cubicBezTo>
                  <a:pt x="-101635" y="1571693"/>
                  <a:pt x="-101635" y="704147"/>
                  <a:pt x="304905" y="0"/>
                </a:cubicBezTo>
                <a:close/>
              </a:path>
            </a:pathLst>
          </a:custGeom>
          <a:blipFill dpi="0" rotWithShape="0">
            <a:blip r:embed="rId7"/>
            <a:srcRect/>
            <a:stretch>
              <a:fillRect t="-32216" b="-69840"/>
            </a:stretch>
          </a:blip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293" tIns="1885103" rIns="3174746" bIns="1885104" numCol="1" spcCol="1270" anchor="ctr" anchorCtr="0">
            <a:noAutofit/>
          </a:bodyPr>
          <a:lstStyle/>
          <a:p>
            <a:pPr marL="0" lvl="0" indent="0" algn="ctr" defTabSz="2444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IN" sz="5500" kern="120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147CA0F9-DAA1-4FD8-B0DF-8C2909E88580}"/>
              </a:ext>
            </a:extLst>
          </p:cNvPr>
          <p:cNvSpPr txBox="1"/>
          <p:nvPr/>
        </p:nvSpPr>
        <p:spPr>
          <a:xfrm>
            <a:off x="13571631" y="1112686"/>
            <a:ext cx="8305401" cy="5401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500" dirty="0"/>
              <a:t>1. </a:t>
            </a:r>
            <a:r>
              <a:rPr lang="en-GB" sz="2500" u="sng" dirty="0"/>
              <a:t>Multi-Address Daily Delivery (First-of-its-Kind in India)</a:t>
            </a:r>
          </a:p>
          <a:p>
            <a:r>
              <a:rPr lang="en-GB" sz="2000" dirty="0"/>
              <a:t>• Customers can receive different meals at home, office, gym, or hostel, as per their daily routine — offering unmatched convenience.</a:t>
            </a:r>
          </a:p>
          <a:p>
            <a:r>
              <a:rPr lang="en-GB" sz="2500" dirty="0"/>
              <a:t>2. </a:t>
            </a:r>
            <a:r>
              <a:rPr lang="en-GB" sz="2500" u="sng" dirty="0"/>
              <a:t>Free 24×7 Dietician Support</a:t>
            </a:r>
          </a:p>
          <a:p>
            <a:r>
              <a:rPr lang="en-GB" sz="2000" dirty="0"/>
              <a:t>• Every customer gets unlimited access to certified dieticians via call/chat — personalized nutrition guidance at no extra cost.</a:t>
            </a:r>
          </a:p>
          <a:p>
            <a:r>
              <a:rPr lang="en-GB" sz="2500" dirty="0"/>
              <a:t>3. </a:t>
            </a:r>
            <a:r>
              <a:rPr lang="en-GB" sz="2500" u="sng" dirty="0"/>
              <a:t>Fully Customizable, Fresh, Hygienic Meal Plans</a:t>
            </a:r>
          </a:p>
          <a:p>
            <a:r>
              <a:rPr lang="en-GB" sz="2000" dirty="0"/>
              <a:t>• Powered by AI &amp; expert dieticians — choose meals based on goals &amp; desire.</a:t>
            </a:r>
          </a:p>
          <a:p>
            <a:r>
              <a:rPr lang="en-GB" sz="2000" dirty="0"/>
              <a:t>• Our meals are freshly made every day, with high taste and hygiene standards.</a:t>
            </a:r>
          </a:p>
          <a:p>
            <a:r>
              <a:rPr lang="en-GB" sz="2500" dirty="0"/>
              <a:t>4. </a:t>
            </a:r>
            <a:r>
              <a:rPr lang="en-GB" sz="2500" u="sng" dirty="0"/>
              <a:t>Focused on Bihar – a High-Demand, Underserved Market</a:t>
            </a:r>
          </a:p>
          <a:p>
            <a:r>
              <a:rPr lang="en-GB" sz="2000" dirty="0"/>
              <a:t>• No other branded healthy meal service exists in Bihar — we are first movers with local operations and regional understanding.</a:t>
            </a:r>
          </a:p>
          <a:p>
            <a:r>
              <a:rPr lang="en-GB" sz="2500" dirty="0"/>
              <a:t>5. </a:t>
            </a:r>
            <a:r>
              <a:rPr lang="en-GB" sz="2500" u="sng" dirty="0"/>
              <a:t>Affordable Pricing for Every Segment</a:t>
            </a:r>
          </a:p>
          <a:p>
            <a:r>
              <a:rPr lang="en-GB" sz="2000" dirty="0"/>
              <a:t>• Designed to serve students, working professionals, patients, and celebrities with flexible daily, weekly, and monthly packages.</a:t>
            </a: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56BF2060-3FC3-42CA-B21E-34B1C442A64A}"/>
              </a:ext>
            </a:extLst>
          </p:cNvPr>
          <p:cNvGrpSpPr/>
          <p:nvPr/>
        </p:nvGrpSpPr>
        <p:grpSpPr>
          <a:xfrm>
            <a:off x="-7235868" y="149898"/>
            <a:ext cx="894437" cy="818147"/>
            <a:chOff x="5482524" y="1479609"/>
            <a:chExt cx="894437" cy="818147"/>
          </a:xfrm>
        </p:grpSpPr>
        <p:sp>
          <p:nvSpPr>
            <p:cNvPr id="68" name="Rectangle: Rounded Corners 67">
              <a:extLst>
                <a:ext uri="{FF2B5EF4-FFF2-40B4-BE49-F238E27FC236}">
                  <a16:creationId xmlns:a16="http://schemas.microsoft.com/office/drawing/2014/main" id="{3F94C7C1-EC8F-4478-A1F8-9713BC591C30}"/>
                </a:ext>
              </a:extLst>
            </p:cNvPr>
            <p:cNvSpPr/>
            <p:nvPr/>
          </p:nvSpPr>
          <p:spPr>
            <a:xfrm>
              <a:off x="5643688" y="1520722"/>
              <a:ext cx="572111" cy="676502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9" name="Rectangle: Rounded Corners 68">
              <a:extLst>
                <a:ext uri="{FF2B5EF4-FFF2-40B4-BE49-F238E27FC236}">
                  <a16:creationId xmlns:a16="http://schemas.microsoft.com/office/drawing/2014/main" id="{3D5BF01C-E1A5-4C33-9FE6-C68C2341A9F8}"/>
                </a:ext>
              </a:extLst>
            </p:cNvPr>
            <p:cNvSpPr/>
            <p:nvPr/>
          </p:nvSpPr>
          <p:spPr>
            <a:xfrm>
              <a:off x="5482524" y="1479609"/>
              <a:ext cx="894437" cy="818147"/>
            </a:xfrm>
            <a:prstGeom prst="roundRect">
              <a:avLst>
                <a:gd name="adj" fmla="val 11539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rgbClr val="385723"/>
                  </a:solidFill>
                  <a:latin typeface="Arial Black" panose="020B0A04020102020204" pitchFamily="34" charset="0"/>
                </a:rPr>
                <a:t>04</a:t>
              </a:r>
              <a:endParaRPr lang="en-IN" sz="2400" b="1" dirty="0">
                <a:solidFill>
                  <a:srgbClr val="385723"/>
                </a:solidFill>
                <a:latin typeface="Arial Black" panose="020B0A04020102020204" pitchFamily="34" charset="0"/>
              </a:endParaRPr>
            </a:p>
          </p:txBody>
        </p:sp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CC58B6B9-F2B6-462E-AE7F-5ED41D663DCF}"/>
              </a:ext>
            </a:extLst>
          </p:cNvPr>
          <p:cNvSpPr txBox="1"/>
          <p:nvPr/>
        </p:nvSpPr>
        <p:spPr>
          <a:xfrm>
            <a:off x="-6441548" y="308002"/>
            <a:ext cx="51491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Bodoni MT" panose="02070603080606020203" pitchFamily="18" charset="0"/>
              </a:rPr>
              <a:t>Value Preposition &amp; USP</a:t>
            </a:r>
            <a:endParaRPr lang="en-IN" sz="2400" b="1" dirty="0">
              <a:latin typeface="Bodoni MT" panose="02070603080606020203" pitchFamily="18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DEA5E08E-17F3-4FCA-BE7A-6A493883702F}"/>
              </a:ext>
            </a:extLst>
          </p:cNvPr>
          <p:cNvSpPr txBox="1"/>
          <p:nvPr/>
        </p:nvSpPr>
        <p:spPr>
          <a:xfrm>
            <a:off x="10078623" y="10198"/>
            <a:ext cx="20832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www.eat4fit.in</a:t>
            </a:r>
            <a:endParaRPr lang="en-I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58762A9C-3C9D-4127-B381-5BC174C0C71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228803" y="2422922"/>
            <a:ext cx="2380040" cy="2304198"/>
          </a:xfrm>
          <a:prstGeom prst="ellipse">
            <a:avLst/>
          </a:prstGeom>
          <a:ln w="254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7516321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572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A24011D-4224-7311-617E-151FD60DAD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008B9C75-03D0-104F-3DA6-1AC24325BF83}"/>
              </a:ext>
            </a:extLst>
          </p:cNvPr>
          <p:cNvSpPr/>
          <p:nvPr/>
        </p:nvSpPr>
        <p:spPr>
          <a:xfrm>
            <a:off x="-228857" y="-139107"/>
            <a:ext cx="13062004" cy="7327900"/>
          </a:xfrm>
          <a:prstGeom prst="roundRect">
            <a:avLst>
              <a:gd name="adj" fmla="val 8281"/>
            </a:avLst>
          </a:prstGeom>
          <a:solidFill>
            <a:srgbClr val="93C57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506C910-F42F-C4B5-1B57-02C73DD8EFD7}"/>
              </a:ext>
            </a:extLst>
          </p:cNvPr>
          <p:cNvGrpSpPr/>
          <p:nvPr/>
        </p:nvGrpSpPr>
        <p:grpSpPr>
          <a:xfrm>
            <a:off x="58792" y="149898"/>
            <a:ext cx="894437" cy="818147"/>
            <a:chOff x="5482524" y="1479609"/>
            <a:chExt cx="894437" cy="818147"/>
          </a:xfrm>
        </p:grpSpPr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EC936A9F-2289-FD2B-CEE7-7355EA2E0ECD}"/>
                </a:ext>
              </a:extLst>
            </p:cNvPr>
            <p:cNvSpPr/>
            <p:nvPr/>
          </p:nvSpPr>
          <p:spPr>
            <a:xfrm>
              <a:off x="5643688" y="1520722"/>
              <a:ext cx="572111" cy="676502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402A0314-ED5A-4E6E-CE46-1373B357DF57}"/>
                </a:ext>
              </a:extLst>
            </p:cNvPr>
            <p:cNvSpPr/>
            <p:nvPr/>
          </p:nvSpPr>
          <p:spPr>
            <a:xfrm>
              <a:off x="5482524" y="1479609"/>
              <a:ext cx="894437" cy="818147"/>
            </a:xfrm>
            <a:prstGeom prst="roundRect">
              <a:avLst>
                <a:gd name="adj" fmla="val 11539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rgbClr val="385723"/>
                  </a:solidFill>
                  <a:latin typeface="Arial Black" panose="020B0A04020102020204" pitchFamily="34" charset="0"/>
                </a:rPr>
                <a:t>04</a:t>
              </a:r>
              <a:endParaRPr lang="en-IN" sz="2400" b="1" dirty="0">
                <a:solidFill>
                  <a:srgbClr val="385723"/>
                </a:solidFill>
                <a:latin typeface="Arial Black" panose="020B0A04020102020204" pitchFamily="34" charset="0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07FBB3D4-9F66-FD44-1E2C-4FFBAE0A2637}"/>
              </a:ext>
            </a:extLst>
          </p:cNvPr>
          <p:cNvSpPr txBox="1"/>
          <p:nvPr/>
        </p:nvSpPr>
        <p:spPr>
          <a:xfrm>
            <a:off x="853112" y="308002"/>
            <a:ext cx="51491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Bodoni MT" panose="02070603080606020203" pitchFamily="18" charset="0"/>
              </a:rPr>
              <a:t>Value Preposition &amp; USP</a:t>
            </a:r>
            <a:endParaRPr lang="en-IN" sz="2400" b="1" dirty="0">
              <a:latin typeface="Bodoni MT" panose="02070603080606020203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1EC5FC7-A91E-4387-8984-AC332DC787C3}"/>
              </a:ext>
            </a:extLst>
          </p:cNvPr>
          <p:cNvSpPr txBox="1"/>
          <p:nvPr/>
        </p:nvSpPr>
        <p:spPr>
          <a:xfrm>
            <a:off x="3475474" y="980686"/>
            <a:ext cx="8305401" cy="5401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500" dirty="0"/>
              <a:t>1. </a:t>
            </a:r>
            <a:r>
              <a:rPr lang="en-GB" sz="2500" u="sng" dirty="0"/>
              <a:t>Multi-Address Daily Delivery (First-of-its-Kind in India)</a:t>
            </a:r>
          </a:p>
          <a:p>
            <a:r>
              <a:rPr lang="en-GB" sz="2000" dirty="0"/>
              <a:t>• Customers can receive different meals at home, office, gym, or hostel, as per their daily routine — offering unmatched convenience.</a:t>
            </a:r>
          </a:p>
          <a:p>
            <a:r>
              <a:rPr lang="en-GB" sz="2500" dirty="0"/>
              <a:t>2. </a:t>
            </a:r>
            <a:r>
              <a:rPr lang="en-GB" sz="2500" u="sng" dirty="0"/>
              <a:t>Free 24×7 Dietician Support</a:t>
            </a:r>
          </a:p>
          <a:p>
            <a:r>
              <a:rPr lang="en-GB" sz="2000" dirty="0"/>
              <a:t>• Every customer gets unlimited access to certified dieticians via call/chat — personalized nutrition guidance at no extra cost.</a:t>
            </a:r>
          </a:p>
          <a:p>
            <a:r>
              <a:rPr lang="en-GB" sz="2500" dirty="0"/>
              <a:t>3. </a:t>
            </a:r>
            <a:r>
              <a:rPr lang="en-GB" sz="2500" u="sng" dirty="0"/>
              <a:t>Fully Customizable, Fresh, Hygienic Meal Plans</a:t>
            </a:r>
          </a:p>
          <a:p>
            <a:r>
              <a:rPr lang="en-GB" sz="2000" dirty="0"/>
              <a:t>• Powered by AI &amp; expert dieticians — choose meals based on goals &amp; desire.</a:t>
            </a:r>
          </a:p>
          <a:p>
            <a:r>
              <a:rPr lang="en-GB" sz="2000" dirty="0"/>
              <a:t>• Our meals are freshly made every day, with high taste and hygiene standards.</a:t>
            </a:r>
          </a:p>
          <a:p>
            <a:r>
              <a:rPr lang="en-GB" sz="2500" dirty="0"/>
              <a:t>4. </a:t>
            </a:r>
            <a:r>
              <a:rPr lang="en-GB" sz="2500" u="sng" dirty="0"/>
              <a:t>Focused on Bihar – a High-Demand, Underserved Market</a:t>
            </a:r>
          </a:p>
          <a:p>
            <a:r>
              <a:rPr lang="en-GB" sz="2000" dirty="0"/>
              <a:t>• No other branded healthy meal service exists in Bihar — we are first movers with local operations and regional understanding.</a:t>
            </a:r>
          </a:p>
          <a:p>
            <a:r>
              <a:rPr lang="en-GB" sz="2500" dirty="0"/>
              <a:t>5. </a:t>
            </a:r>
            <a:r>
              <a:rPr lang="en-GB" sz="2500" u="sng" dirty="0"/>
              <a:t>Affordable Pricing for Every Segment</a:t>
            </a:r>
          </a:p>
          <a:p>
            <a:r>
              <a:rPr lang="en-GB" sz="2000" dirty="0"/>
              <a:t>• Designed to serve students, working professionals, patients, and celebrities with flexible daily, weekly, and monthly packages.</a:t>
            </a:r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C1C911A8-252C-47C3-9058-4935795E8425}"/>
              </a:ext>
            </a:extLst>
          </p:cNvPr>
          <p:cNvSpPr/>
          <p:nvPr/>
        </p:nvSpPr>
        <p:spPr>
          <a:xfrm rot="17880616">
            <a:off x="267994" y="983663"/>
            <a:ext cx="1000378" cy="2141060"/>
          </a:xfrm>
          <a:custGeom>
            <a:avLst/>
            <a:gdLst>
              <a:gd name="connsiteX0" fmla="*/ 758446 w 1063351"/>
              <a:gd name="connsiteY0" fmla="*/ 0 h 2275840"/>
              <a:gd name="connsiteX1" fmla="*/ 758446 w 1063351"/>
              <a:gd name="connsiteY1" fmla="*/ 2275840 h 2275840"/>
              <a:gd name="connsiteX2" fmla="*/ 0 w 1063351"/>
              <a:gd name="connsiteY2" fmla="*/ 1837951 h 2275840"/>
              <a:gd name="connsiteX3" fmla="*/ 24914 w 1063351"/>
              <a:gd name="connsiteY3" fmla="*/ 1796942 h 2275840"/>
              <a:gd name="connsiteX4" fmla="*/ 194761 w 1063351"/>
              <a:gd name="connsiteY4" fmla="*/ 1126163 h 2275840"/>
              <a:gd name="connsiteX5" fmla="*/ 24914 w 1063351"/>
              <a:gd name="connsiteY5" fmla="*/ 455384 h 2275840"/>
              <a:gd name="connsiteX6" fmla="*/ 10576 w 1063351"/>
              <a:gd name="connsiteY6" fmla="*/ 431783 h 2275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63351" h="2275840">
                <a:moveTo>
                  <a:pt x="758446" y="0"/>
                </a:moveTo>
                <a:cubicBezTo>
                  <a:pt x="1164986" y="704147"/>
                  <a:pt x="1164986" y="1571693"/>
                  <a:pt x="758446" y="2275840"/>
                </a:cubicBezTo>
                <a:lnTo>
                  <a:pt x="0" y="1837951"/>
                </a:lnTo>
                <a:lnTo>
                  <a:pt x="24914" y="1796942"/>
                </a:lnTo>
                <a:cubicBezTo>
                  <a:pt x="133233" y="1597544"/>
                  <a:pt x="194761" y="1369039"/>
                  <a:pt x="194761" y="1126163"/>
                </a:cubicBezTo>
                <a:cubicBezTo>
                  <a:pt x="194761" y="883287"/>
                  <a:pt x="133233" y="654782"/>
                  <a:pt x="24914" y="455384"/>
                </a:cubicBezTo>
                <a:lnTo>
                  <a:pt x="10576" y="431783"/>
                </a:lnTo>
                <a:close/>
              </a:path>
            </a:pathLst>
          </a:custGeom>
          <a:blipFill dpi="0" rotWithShape="0">
            <a:blip r:embed="rId2"/>
            <a:srcRect/>
            <a:stretch>
              <a:fillRect l="-943" t="-12545" r="943" b="-20417"/>
            </a:stretch>
          </a:blip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170344" tIns="1869863" rIns="114215" bIns="1869864" numCol="1" spcCol="1270" anchor="ctr" anchorCtr="0">
            <a:noAutofit/>
          </a:bodyPr>
          <a:lstStyle/>
          <a:p>
            <a:pPr marL="0" lvl="0" indent="0" algn="ctr" defTabSz="1911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IN" sz="4300" kern="1200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DDD0ADAF-881D-4096-8293-660BC0534137}"/>
              </a:ext>
            </a:extLst>
          </p:cNvPr>
          <p:cNvSpPr/>
          <p:nvPr/>
        </p:nvSpPr>
        <p:spPr>
          <a:xfrm rot="17880616">
            <a:off x="-127195" y="4421622"/>
            <a:ext cx="1854214" cy="1482486"/>
          </a:xfrm>
          <a:custGeom>
            <a:avLst/>
            <a:gdLst>
              <a:gd name="connsiteX0" fmla="*/ 758446 w 1970935"/>
              <a:gd name="connsiteY0" fmla="*/ 0 h 1575809"/>
              <a:gd name="connsiteX1" fmla="*/ 804021 w 1970935"/>
              <a:gd name="connsiteY1" fmla="*/ 75019 h 1575809"/>
              <a:gd name="connsiteX2" fmla="*/ 1970935 w 1970935"/>
              <a:gd name="connsiteY2" fmla="*/ 695462 h 1575809"/>
              <a:gd name="connsiteX3" fmla="*/ 1970935 w 1970935"/>
              <a:gd name="connsiteY3" fmla="*/ 1575809 h 1575809"/>
              <a:gd name="connsiteX4" fmla="*/ 0 w 1970935"/>
              <a:gd name="connsiteY4" fmla="*/ 437889 h 15758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70935" h="1575809">
                <a:moveTo>
                  <a:pt x="758446" y="0"/>
                </a:moveTo>
                <a:lnTo>
                  <a:pt x="804021" y="75019"/>
                </a:lnTo>
                <a:cubicBezTo>
                  <a:pt x="1056914" y="449350"/>
                  <a:pt x="1485183" y="695462"/>
                  <a:pt x="1970935" y="695462"/>
                </a:cubicBezTo>
                <a:lnTo>
                  <a:pt x="1970935" y="1575809"/>
                </a:lnTo>
                <a:cubicBezTo>
                  <a:pt x="1157856" y="1575809"/>
                  <a:pt x="406539" y="1142036"/>
                  <a:pt x="0" y="437889"/>
                </a:cubicBezTo>
                <a:close/>
              </a:path>
            </a:pathLst>
          </a:custGeom>
          <a:blipFill dpi="0" rotWithShape="0">
            <a:blip r:embed="rId3"/>
            <a:srcRect/>
            <a:stretch>
              <a:fillRect l="3792" t="-2213" r="-73897" b="2213"/>
            </a:stretch>
          </a:blip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74429" tIns="3163570" rIns="2399538" bIns="562610" numCol="1" spcCol="1270" anchor="ctr" anchorCtr="0">
            <a:noAutofit/>
          </a:bodyPr>
          <a:lstStyle/>
          <a:p>
            <a:pPr marL="0" lvl="0" indent="0" algn="ctr" defTabSz="2622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IN" sz="5900" kern="1200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E6904938-C407-4F6E-85F3-B44809FF3B40}"/>
              </a:ext>
            </a:extLst>
          </p:cNvPr>
          <p:cNvSpPr/>
          <p:nvPr/>
        </p:nvSpPr>
        <p:spPr>
          <a:xfrm rot="17880616">
            <a:off x="-2757179" y="3025504"/>
            <a:ext cx="1854214" cy="1476742"/>
          </a:xfrm>
          <a:custGeom>
            <a:avLst/>
            <a:gdLst>
              <a:gd name="connsiteX0" fmla="*/ 1970935 w 1970935"/>
              <a:gd name="connsiteY0" fmla="*/ 0 h 1569703"/>
              <a:gd name="connsiteX1" fmla="*/ 1970935 w 1970935"/>
              <a:gd name="connsiteY1" fmla="*/ 856833 h 1569703"/>
              <a:gd name="connsiteX2" fmla="*/ 804021 w 1970935"/>
              <a:gd name="connsiteY2" fmla="*/ 1477276 h 1569703"/>
              <a:gd name="connsiteX3" fmla="*/ 747871 w 1970935"/>
              <a:gd name="connsiteY3" fmla="*/ 1569703 h 1569703"/>
              <a:gd name="connsiteX4" fmla="*/ 0 w 1970935"/>
              <a:gd name="connsiteY4" fmla="*/ 1137920 h 1569703"/>
              <a:gd name="connsiteX5" fmla="*/ 1970935 w 1970935"/>
              <a:gd name="connsiteY5" fmla="*/ 0 h 1569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70935" h="1569703">
                <a:moveTo>
                  <a:pt x="1970935" y="0"/>
                </a:moveTo>
                <a:lnTo>
                  <a:pt x="1970935" y="856833"/>
                </a:lnTo>
                <a:cubicBezTo>
                  <a:pt x="1485183" y="856833"/>
                  <a:pt x="1056914" y="1102945"/>
                  <a:pt x="804021" y="1477276"/>
                </a:cubicBezTo>
                <a:lnTo>
                  <a:pt x="747871" y="1569703"/>
                </a:lnTo>
                <a:lnTo>
                  <a:pt x="0" y="1137920"/>
                </a:lnTo>
                <a:cubicBezTo>
                  <a:pt x="406540" y="433773"/>
                  <a:pt x="1157856" y="0"/>
                  <a:pt x="1970935" y="0"/>
                </a:cubicBezTo>
                <a:close/>
              </a:path>
            </a:pathLst>
          </a:custGeom>
          <a:blipFill dpi="0" rotWithShape="0">
            <a:blip r:embed="rId4"/>
            <a:srcRect/>
            <a:stretch>
              <a:fillRect t="-3999" b="-2827"/>
            </a:stretch>
          </a:blip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74429" tIns="562610" rIns="2399538" bIns="3163570" numCol="1" spcCol="1270" anchor="ctr" anchorCtr="0">
            <a:noAutofit/>
          </a:bodyPr>
          <a:lstStyle/>
          <a:p>
            <a:pPr marL="0" lvl="0" indent="0" algn="ctr" defTabSz="2622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IN" sz="5900" kern="1200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AD1385DD-0277-4A08-9042-F2BFA911A5E8}"/>
              </a:ext>
            </a:extLst>
          </p:cNvPr>
          <p:cNvSpPr/>
          <p:nvPr/>
        </p:nvSpPr>
        <p:spPr>
          <a:xfrm rot="17880616">
            <a:off x="-1831569" y="1285437"/>
            <a:ext cx="1854214" cy="1476742"/>
          </a:xfrm>
          <a:custGeom>
            <a:avLst/>
            <a:gdLst>
              <a:gd name="connsiteX0" fmla="*/ 0 w 1970935"/>
              <a:gd name="connsiteY0" fmla="*/ 0 h 1569703"/>
              <a:gd name="connsiteX1" fmla="*/ 1970935 w 1970935"/>
              <a:gd name="connsiteY1" fmla="*/ 1137920 h 1569703"/>
              <a:gd name="connsiteX2" fmla="*/ 1223065 w 1970935"/>
              <a:gd name="connsiteY2" fmla="*/ 1569703 h 1569703"/>
              <a:gd name="connsiteX3" fmla="*/ 1166914 w 1970935"/>
              <a:gd name="connsiteY3" fmla="*/ 1477276 h 1569703"/>
              <a:gd name="connsiteX4" fmla="*/ 0 w 1970935"/>
              <a:gd name="connsiteY4" fmla="*/ 856833 h 1569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70935" h="1569703">
                <a:moveTo>
                  <a:pt x="0" y="0"/>
                </a:moveTo>
                <a:cubicBezTo>
                  <a:pt x="813079" y="0"/>
                  <a:pt x="1564396" y="433773"/>
                  <a:pt x="1970935" y="1137920"/>
                </a:cubicBezTo>
                <a:lnTo>
                  <a:pt x="1223065" y="1569703"/>
                </a:lnTo>
                <a:lnTo>
                  <a:pt x="1166914" y="1477276"/>
                </a:lnTo>
                <a:cubicBezTo>
                  <a:pt x="914021" y="1102945"/>
                  <a:pt x="485752" y="856833"/>
                  <a:pt x="0" y="856833"/>
                </a:cubicBezTo>
                <a:close/>
              </a:path>
            </a:pathLst>
          </a:custGeom>
          <a:blipFill dpi="0" rotWithShape="0">
            <a:blip r:embed="rId5"/>
            <a:srcRect/>
            <a:stretch>
              <a:fillRect l="-8633" r="1492"/>
            </a:stretch>
          </a:blip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377948" tIns="541020" rIns="952839" bIns="3141980" numCol="1" spcCol="1270" anchor="ctr" anchorCtr="0">
            <a:noAutofit/>
          </a:bodyPr>
          <a:lstStyle/>
          <a:p>
            <a:pPr marL="0" lvl="0" indent="0" algn="ctr" defTabSz="1866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IN" sz="4200" kern="120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77A6FA06-F03A-4E7A-9343-C1D0B0105083}"/>
              </a:ext>
            </a:extLst>
          </p:cNvPr>
          <p:cNvSpPr/>
          <p:nvPr/>
        </p:nvSpPr>
        <p:spPr>
          <a:xfrm rot="17880616">
            <a:off x="1057278" y="2395367"/>
            <a:ext cx="2425961" cy="1890871"/>
          </a:xfrm>
          <a:custGeom>
            <a:avLst/>
            <a:gdLst>
              <a:gd name="connsiteX0" fmla="*/ 1212489 w 1970935"/>
              <a:gd name="connsiteY0" fmla="*/ 0 h 1575809"/>
              <a:gd name="connsiteX1" fmla="*/ 1970935 w 1970935"/>
              <a:gd name="connsiteY1" fmla="*/ 437889 h 1575809"/>
              <a:gd name="connsiteX2" fmla="*/ 0 w 1970935"/>
              <a:gd name="connsiteY2" fmla="*/ 1575809 h 1575809"/>
              <a:gd name="connsiteX3" fmla="*/ 0 w 1970935"/>
              <a:gd name="connsiteY3" fmla="*/ 695462 h 1575809"/>
              <a:gd name="connsiteX4" fmla="*/ 1166914 w 1970935"/>
              <a:gd name="connsiteY4" fmla="*/ 75019 h 15758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70935" h="1575809">
                <a:moveTo>
                  <a:pt x="1212489" y="0"/>
                </a:moveTo>
                <a:lnTo>
                  <a:pt x="1970935" y="437889"/>
                </a:lnTo>
                <a:cubicBezTo>
                  <a:pt x="1564395" y="1142036"/>
                  <a:pt x="813079" y="1575809"/>
                  <a:pt x="0" y="1575809"/>
                </a:cubicBezTo>
                <a:lnTo>
                  <a:pt x="0" y="695462"/>
                </a:lnTo>
                <a:cubicBezTo>
                  <a:pt x="485752" y="695462"/>
                  <a:pt x="914021" y="449350"/>
                  <a:pt x="1166914" y="75019"/>
                </a:cubicBezTo>
                <a:close/>
              </a:path>
            </a:pathLst>
          </a:custGeom>
          <a:blipFill dpi="0" rotWithShape="0">
            <a:blip r:embed="rId6"/>
            <a:srcRect/>
            <a:stretch>
              <a:fillRect l="-108843" r="-108843"/>
            </a:stretch>
          </a:blip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377948" tIns="3141980" rIns="952839" bIns="541020" numCol="1" spcCol="1270" anchor="ctr" anchorCtr="0">
            <a:noAutofit/>
          </a:bodyPr>
          <a:lstStyle/>
          <a:p>
            <a:pPr marL="0" lvl="0" indent="0" algn="ctr" defTabSz="1866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IN" sz="4200" kern="1200" dirty="0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34C7F62E-C00A-49B4-B0E4-9F44165BBF82}"/>
              </a:ext>
            </a:extLst>
          </p:cNvPr>
          <p:cNvSpPr/>
          <p:nvPr/>
        </p:nvSpPr>
        <p:spPr>
          <a:xfrm rot="17880616">
            <a:off x="-1370229" y="4063381"/>
            <a:ext cx="1000378" cy="2141060"/>
          </a:xfrm>
          <a:custGeom>
            <a:avLst/>
            <a:gdLst>
              <a:gd name="connsiteX0" fmla="*/ 304905 w 1063351"/>
              <a:gd name="connsiteY0" fmla="*/ 0 h 2275840"/>
              <a:gd name="connsiteX1" fmla="*/ 1052776 w 1063351"/>
              <a:gd name="connsiteY1" fmla="*/ 431783 h 2275840"/>
              <a:gd name="connsiteX2" fmla="*/ 1038438 w 1063351"/>
              <a:gd name="connsiteY2" fmla="*/ 455384 h 2275840"/>
              <a:gd name="connsiteX3" fmla="*/ 868590 w 1063351"/>
              <a:gd name="connsiteY3" fmla="*/ 1126163 h 2275840"/>
              <a:gd name="connsiteX4" fmla="*/ 1038438 w 1063351"/>
              <a:gd name="connsiteY4" fmla="*/ 1796942 h 2275840"/>
              <a:gd name="connsiteX5" fmla="*/ 1063351 w 1063351"/>
              <a:gd name="connsiteY5" fmla="*/ 1837951 h 2275840"/>
              <a:gd name="connsiteX6" fmla="*/ 304905 w 1063351"/>
              <a:gd name="connsiteY6" fmla="*/ 2275840 h 2275840"/>
              <a:gd name="connsiteX7" fmla="*/ 304905 w 1063351"/>
              <a:gd name="connsiteY7" fmla="*/ 0 h 2275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63351" h="2275840">
                <a:moveTo>
                  <a:pt x="304905" y="0"/>
                </a:moveTo>
                <a:lnTo>
                  <a:pt x="1052776" y="431783"/>
                </a:lnTo>
                <a:lnTo>
                  <a:pt x="1038438" y="455384"/>
                </a:lnTo>
                <a:cubicBezTo>
                  <a:pt x="930118" y="654782"/>
                  <a:pt x="868590" y="883287"/>
                  <a:pt x="868590" y="1126163"/>
                </a:cubicBezTo>
                <a:cubicBezTo>
                  <a:pt x="868590" y="1369039"/>
                  <a:pt x="930118" y="1597544"/>
                  <a:pt x="1038438" y="1796942"/>
                </a:cubicBezTo>
                <a:lnTo>
                  <a:pt x="1063351" y="1837951"/>
                </a:lnTo>
                <a:lnTo>
                  <a:pt x="304905" y="2275840"/>
                </a:lnTo>
                <a:cubicBezTo>
                  <a:pt x="-101635" y="1571693"/>
                  <a:pt x="-101635" y="704147"/>
                  <a:pt x="304905" y="0"/>
                </a:cubicBezTo>
                <a:close/>
              </a:path>
            </a:pathLst>
          </a:custGeom>
          <a:blipFill dpi="0" rotWithShape="0">
            <a:blip r:embed="rId7"/>
            <a:srcRect/>
            <a:stretch>
              <a:fillRect t="-32216" b="-69840"/>
            </a:stretch>
          </a:blip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293" tIns="1885103" rIns="3174746" bIns="1885104" numCol="1" spcCol="1270" anchor="ctr" anchorCtr="0">
            <a:noAutofit/>
          </a:bodyPr>
          <a:lstStyle/>
          <a:p>
            <a:pPr marL="0" lvl="0" indent="0" algn="ctr" defTabSz="2444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IN" sz="5500" kern="1200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E92B0C3B-77D7-4EEB-8861-C36B8A9F6B08}"/>
              </a:ext>
            </a:extLst>
          </p:cNvPr>
          <p:cNvGrpSpPr/>
          <p:nvPr/>
        </p:nvGrpSpPr>
        <p:grpSpPr>
          <a:xfrm>
            <a:off x="-5076868" y="149898"/>
            <a:ext cx="894437" cy="818147"/>
            <a:chOff x="5482524" y="1479609"/>
            <a:chExt cx="894437" cy="818147"/>
          </a:xfrm>
        </p:grpSpPr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D0CA50EB-992F-44D0-8413-D7D0735F7831}"/>
                </a:ext>
              </a:extLst>
            </p:cNvPr>
            <p:cNvSpPr/>
            <p:nvPr/>
          </p:nvSpPr>
          <p:spPr>
            <a:xfrm>
              <a:off x="5643688" y="1520722"/>
              <a:ext cx="572111" cy="676502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7" name="Rectangle: Rounded Corners 46">
              <a:extLst>
                <a:ext uri="{FF2B5EF4-FFF2-40B4-BE49-F238E27FC236}">
                  <a16:creationId xmlns:a16="http://schemas.microsoft.com/office/drawing/2014/main" id="{E9DEFB44-8CBB-418C-AE16-29DB306668CB}"/>
                </a:ext>
              </a:extLst>
            </p:cNvPr>
            <p:cNvSpPr/>
            <p:nvPr/>
          </p:nvSpPr>
          <p:spPr>
            <a:xfrm>
              <a:off x="5482524" y="1479609"/>
              <a:ext cx="894437" cy="818147"/>
            </a:xfrm>
            <a:prstGeom prst="roundRect">
              <a:avLst>
                <a:gd name="adj" fmla="val 11539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rgbClr val="385723"/>
                  </a:solidFill>
                  <a:latin typeface="Arial Black" panose="020B0A04020102020204" pitchFamily="34" charset="0"/>
                </a:rPr>
                <a:t>05</a:t>
              </a:r>
              <a:endParaRPr lang="en-IN" sz="2400" b="1" dirty="0">
                <a:solidFill>
                  <a:srgbClr val="385723"/>
                </a:solidFill>
                <a:latin typeface="Arial Black" panose="020B0A04020102020204" pitchFamily="34" charset="0"/>
              </a:endParaRPr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6F13617F-77AB-4AE9-A831-BF8EDC8F558B}"/>
              </a:ext>
            </a:extLst>
          </p:cNvPr>
          <p:cNvSpPr txBox="1"/>
          <p:nvPr/>
        </p:nvSpPr>
        <p:spPr>
          <a:xfrm>
            <a:off x="-4289345" y="298429"/>
            <a:ext cx="27250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Bodoni MT" panose="02070603080606020203" pitchFamily="18" charset="0"/>
              </a:rPr>
              <a:t>Business Model.</a:t>
            </a:r>
            <a:endParaRPr lang="en-IN" sz="2400" b="1" dirty="0">
              <a:latin typeface="Bodoni MT" panose="02070603080606020203" pitchFamily="18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774FAA7-102D-4400-A491-7DE9214CB6FA}"/>
              </a:ext>
            </a:extLst>
          </p:cNvPr>
          <p:cNvSpPr txBox="1"/>
          <p:nvPr/>
        </p:nvSpPr>
        <p:spPr>
          <a:xfrm>
            <a:off x="13810616" y="471863"/>
            <a:ext cx="8940672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1.</a:t>
            </a:r>
            <a:r>
              <a:rPr lang="en-GB" sz="2000" b="1" u="sng" dirty="0"/>
              <a:t> Revenue Streams</a:t>
            </a:r>
          </a:p>
          <a:p>
            <a:r>
              <a:rPr lang="en-GB" sz="2000" dirty="0"/>
              <a:t>• Subscriptions (₹120/meal) – 65%*            • Corporate Wellness – 15%</a:t>
            </a:r>
          </a:p>
          <a:p>
            <a:r>
              <a:rPr lang="en-GB" sz="2000" dirty="0"/>
              <a:t>• Custom Health Plans – 10%                         • Instant Orders &amp; Add-ons – 10%</a:t>
            </a:r>
          </a:p>
          <a:p>
            <a:r>
              <a:rPr lang="en-GB" sz="2000" dirty="0"/>
              <a:t>Avg. User Revenue/Month = ₹7,200</a:t>
            </a:r>
          </a:p>
          <a:p>
            <a:r>
              <a:rPr lang="en-GB" sz="2000" dirty="0"/>
              <a:t>2. </a:t>
            </a:r>
            <a:r>
              <a:rPr lang="en-GB" sz="2000" b="1" u="sng" dirty="0"/>
              <a:t>Cost per Meal</a:t>
            </a:r>
          </a:p>
          <a:p>
            <a:r>
              <a:rPr lang="en-GB" sz="2000" dirty="0"/>
              <a:t>• Ingredients + Cooking: ₹45                          • Staff + Utilities: ₹15</a:t>
            </a:r>
          </a:p>
          <a:p>
            <a:r>
              <a:rPr lang="en-GB" sz="2000" dirty="0"/>
              <a:t>• Delivery + Packaging: ₹15                            • Marketing/Tech: ₹5Total </a:t>
            </a:r>
          </a:p>
          <a:p>
            <a:r>
              <a:rPr lang="en-GB" sz="2000" dirty="0"/>
              <a:t>Avg. Cost: ₹75</a:t>
            </a:r>
          </a:p>
          <a:p>
            <a:r>
              <a:rPr lang="en-GB" sz="2000" dirty="0"/>
              <a:t>3. </a:t>
            </a:r>
            <a:r>
              <a:rPr lang="en-GB" sz="2000" b="1" u="sng" dirty="0"/>
              <a:t>Profit &amp; Metrics</a:t>
            </a:r>
          </a:p>
          <a:p>
            <a:r>
              <a:rPr lang="en-GB" sz="2000" dirty="0"/>
              <a:t>• Gross Profit/User: ₹2,700                             • Margin: 37.5%</a:t>
            </a:r>
          </a:p>
          <a:p>
            <a:r>
              <a:rPr lang="en-GB" sz="2000" dirty="0"/>
              <a:t>• CLTV: ₹32,400                                                 • CAC: ₹800–₹1,000</a:t>
            </a:r>
          </a:p>
          <a:p>
            <a:r>
              <a:rPr lang="en-GB" sz="2000" dirty="0"/>
              <a:t>Profitable per user from Month 1</a:t>
            </a:r>
          </a:p>
          <a:p>
            <a:r>
              <a:rPr lang="en-GB" sz="2000" dirty="0"/>
              <a:t>4. </a:t>
            </a:r>
            <a:r>
              <a:rPr lang="en-GB" sz="2000" b="1" u="sng" dirty="0"/>
              <a:t>Year 1 Target – Patna Launch</a:t>
            </a:r>
          </a:p>
          <a:p>
            <a:r>
              <a:rPr lang="en-GB" sz="2000" dirty="0"/>
              <a:t>• 1,000 users → ₹72L/month revenue          • ₹27L/month gross profit</a:t>
            </a:r>
          </a:p>
          <a:p>
            <a:r>
              <a:rPr lang="en-GB" sz="2000" dirty="0"/>
              <a:t>• Break-even in 6–8 months</a:t>
            </a:r>
          </a:p>
          <a:p>
            <a:r>
              <a:rPr lang="en-GB" sz="2000" dirty="0"/>
              <a:t>5. </a:t>
            </a:r>
            <a:r>
              <a:rPr lang="en-GB" sz="2000" b="1" u="sng" dirty="0"/>
              <a:t>Ops Model</a:t>
            </a:r>
          </a:p>
          <a:p>
            <a:r>
              <a:rPr lang="en-GB" sz="2000" dirty="0"/>
              <a:t>• Central kitchen + local pickups                     • AI meal planning + dietician support</a:t>
            </a:r>
          </a:p>
          <a:p>
            <a:r>
              <a:rPr lang="en-GB" sz="2000" dirty="0"/>
              <a:t>• Multi-location delivery (home, office, gym)</a:t>
            </a:r>
          </a:p>
          <a:p>
            <a:r>
              <a:rPr lang="en-GB" sz="2000" dirty="0"/>
              <a:t>Subscription-driven &amp; low wastage</a:t>
            </a:r>
          </a:p>
          <a:p>
            <a:endParaRPr lang="en-GB" sz="2000" dirty="0"/>
          </a:p>
          <a:p>
            <a:r>
              <a:rPr lang="en-GB" sz="2000" dirty="0"/>
              <a:t>---Eat4Fit = Scalable, profitable, and health-focused meal delivery for Bihar.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BFA51B43-A272-495E-88A1-9DF3D5CB8253}"/>
              </a:ext>
            </a:extLst>
          </p:cNvPr>
          <p:cNvSpPr txBox="1"/>
          <p:nvPr/>
        </p:nvSpPr>
        <p:spPr>
          <a:xfrm>
            <a:off x="10078623" y="10198"/>
            <a:ext cx="20832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www.eat4fit.in</a:t>
            </a:r>
            <a:endParaRPr lang="en-I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257588EB-40F0-4BBD-92A4-6C74703B8CA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228803" y="2422922"/>
            <a:ext cx="2380040" cy="2304198"/>
          </a:xfrm>
          <a:prstGeom prst="ellipse">
            <a:avLst/>
          </a:prstGeom>
          <a:ln w="254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7441537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1065</TotalTime>
  <Words>2232</Words>
  <Application>Microsoft Office PowerPoint</Application>
  <PresentationFormat>Widescreen</PresentationFormat>
  <Paragraphs>234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2" baseType="lpstr">
      <vt:lpstr>Angsana New</vt:lpstr>
      <vt:lpstr>Arial</vt:lpstr>
      <vt:lpstr>Arial Black</vt:lpstr>
      <vt:lpstr>Bodoni MT</vt:lpstr>
      <vt:lpstr>Britannic Bold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Maaz ...</cp:lastModifiedBy>
  <cp:revision>41</cp:revision>
  <dcterms:created xsi:type="dcterms:W3CDTF">2025-05-12T09:14:26Z</dcterms:created>
  <dcterms:modified xsi:type="dcterms:W3CDTF">2025-05-21T15:44:54Z</dcterms:modified>
</cp:coreProperties>
</file>